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handoutMasterIdLst>
    <p:handoutMasterId r:id="rId25"/>
  </p:handoutMasterIdLst>
  <p:sldIdLst>
    <p:sldId id="256" r:id="rId2"/>
    <p:sldId id="257" r:id="rId3"/>
    <p:sldId id="278" r:id="rId4"/>
    <p:sldId id="277" r:id="rId5"/>
    <p:sldId id="258" r:id="rId6"/>
    <p:sldId id="259" r:id="rId7"/>
    <p:sldId id="260" r:id="rId8"/>
    <p:sldId id="261" r:id="rId9"/>
    <p:sldId id="262" r:id="rId10"/>
    <p:sldId id="263" r:id="rId11"/>
    <p:sldId id="264" r:id="rId12"/>
    <p:sldId id="265" r:id="rId13"/>
    <p:sldId id="269" r:id="rId14"/>
    <p:sldId id="266" r:id="rId15"/>
    <p:sldId id="267" r:id="rId16"/>
    <p:sldId id="268" r:id="rId17"/>
    <p:sldId id="270" r:id="rId18"/>
    <p:sldId id="271" r:id="rId19"/>
    <p:sldId id="272" r:id="rId20"/>
    <p:sldId id="273" r:id="rId21"/>
    <p:sldId id="274" r:id="rId22"/>
    <p:sldId id="276" r:id="rId23"/>
    <p:sldId id="275"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clrMru>
    <a:srgbClr val="0000CC"/>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00"/>
    <p:restoredTop sz="9460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1331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1331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1331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19161F7B-4E46-4566-831E-7BB394F9547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ctrTitle"/>
          </p:nvPr>
        </p:nvSpPr>
        <p:spPr>
          <a:xfrm>
            <a:off x="685800" y="1520825"/>
            <a:ext cx="7772400" cy="1470025"/>
          </a:xfrm>
        </p:spPr>
        <p:txBody>
          <a:bodyPr/>
          <a:lstStyle>
            <a:lvl1pPr algn="ctr">
              <a:defRPr/>
            </a:lvl1pPr>
          </a:lstStyle>
          <a:p>
            <a:r>
              <a:rPr lang="en-US"/>
              <a:t>Click to edit Master title style</a:t>
            </a:r>
          </a:p>
        </p:txBody>
      </p:sp>
      <p:sp>
        <p:nvSpPr>
          <p:cNvPr id="97283" name="Rectangle 3"/>
          <p:cNvSpPr>
            <a:spLocks noGrp="1" noChangeArrowheads="1"/>
          </p:cNvSpPr>
          <p:nvPr>
            <p:ph type="subTitle" idx="1"/>
          </p:nvPr>
        </p:nvSpPr>
        <p:spPr>
          <a:xfrm>
            <a:off x="1371600" y="3276600"/>
            <a:ext cx="6400800" cy="1752600"/>
          </a:xfrm>
        </p:spPr>
        <p:txBody>
          <a:bodyPr/>
          <a:lstStyle>
            <a:lvl1pPr marL="0" indent="0" algn="ctr">
              <a:buFontTx/>
              <a:buNone/>
              <a:defRPr/>
            </a:lvl1pPr>
          </a:lstStyle>
          <a:p>
            <a:r>
              <a:rPr lang="en-US"/>
              <a:t>Click to edit Master subtitle style</a:t>
            </a:r>
          </a:p>
        </p:txBody>
      </p:sp>
      <p:sp>
        <p:nvSpPr>
          <p:cNvPr id="4" name="Rectangle 4"/>
          <p:cNvSpPr>
            <a:spLocks noGrp="1" noChangeArrowheads="1"/>
          </p:cNvSpPr>
          <p:nvPr>
            <p:ph type="dt" sz="half" idx="10"/>
          </p:nvPr>
        </p:nvSpPr>
        <p:spPr/>
        <p:txBody>
          <a:bodyPr/>
          <a:lstStyle>
            <a:lvl1pPr>
              <a:defRPr smtClean="0"/>
            </a:lvl1pPr>
          </a:lstStyle>
          <a:p>
            <a:pPr>
              <a:defRPr/>
            </a:pPr>
            <a:endParaRPr lang="en-US"/>
          </a:p>
        </p:txBody>
      </p:sp>
      <p:sp>
        <p:nvSpPr>
          <p:cNvPr id="5" name="Rectangle 5"/>
          <p:cNvSpPr>
            <a:spLocks noGrp="1" noChangeArrowheads="1"/>
          </p:cNvSpPr>
          <p:nvPr>
            <p:ph type="ftr" sz="quarter" idx="11"/>
          </p:nvPr>
        </p:nvSpPr>
        <p:spPr/>
        <p:txBody>
          <a:bodyPr/>
          <a:lstStyle>
            <a:lvl1pPr>
              <a:defRPr smtClean="0"/>
            </a:lvl1pPr>
          </a:lstStyle>
          <a:p>
            <a:pPr>
              <a:defRPr/>
            </a:pPr>
            <a:endParaRPr lang="en-US"/>
          </a:p>
        </p:txBody>
      </p:sp>
      <p:sp>
        <p:nvSpPr>
          <p:cNvPr id="6" name="Rectangle 6"/>
          <p:cNvSpPr>
            <a:spLocks noGrp="1" noChangeArrowheads="1"/>
          </p:cNvSpPr>
          <p:nvPr>
            <p:ph type="sldNum" sz="quarter" idx="12"/>
          </p:nvPr>
        </p:nvSpPr>
        <p:spPr/>
        <p:txBody>
          <a:bodyPr/>
          <a:lstStyle>
            <a:lvl1pPr>
              <a:defRPr smtClean="0"/>
            </a:lvl1pPr>
          </a:lstStyle>
          <a:p>
            <a:pPr>
              <a:defRPr/>
            </a:pPr>
            <a:fld id="{3B2A8B9D-7EDB-47C6-953D-B0081F09508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83ECEFE-E253-4E7C-BEE1-4B650EEB2D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0400" y="274638"/>
            <a:ext cx="2057400" cy="5851525"/>
          </a:xfrm>
        </p:spPr>
        <p:txBody>
          <a:bodyPr vert="eaVert"/>
          <a:lstStyle/>
          <a:p>
            <a:r>
              <a:rPr lang="en-US" smtClean="0"/>
              <a:t>Click to edit Master title style</a:t>
            </a:r>
            <a:endParaRPr lang="de-DE"/>
          </a:p>
        </p:txBody>
      </p:sp>
      <p:sp>
        <p:nvSpPr>
          <p:cNvPr id="3" name="Vertical Text Placeholder 2"/>
          <p:cNvSpPr>
            <a:spLocks noGrp="1"/>
          </p:cNvSpPr>
          <p:nvPr>
            <p:ph type="body" orient="vert" idx="1"/>
          </p:nvPr>
        </p:nvSpPr>
        <p:spPr>
          <a:xfrm>
            <a:off x="838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4711318-5C78-4E49-8A91-57ADEFF1565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2A71AD2-52B2-4081-9B49-C0E5DC27BE6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de-D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DDDD2DD-66CE-4851-B33E-47A22598420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Content Placeholder 2"/>
          <p:cNvSpPr>
            <a:spLocks noGrp="1"/>
          </p:cNvSpPr>
          <p:nvPr>
            <p:ph sz="half" idx="1"/>
          </p:nvPr>
        </p:nvSpPr>
        <p:spPr>
          <a:xfrm>
            <a:off x="83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Content Placeholder 3"/>
          <p:cNvSpPr>
            <a:spLocks noGrp="1"/>
          </p:cNvSpPr>
          <p:nvPr>
            <p:ph sz="half" idx="2"/>
          </p:nvPr>
        </p:nvSpPr>
        <p:spPr>
          <a:xfrm>
            <a:off x="5029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E049147-7545-4453-8E96-0FDB7ACF1AC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de-D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4EC168B-B6F1-414D-86C1-E19B0702509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270629A-48B9-4233-A726-CE9E10460EE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8C6BB6D-939C-488C-AEA4-A8B95041540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de-D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A16F68B-B5F8-4FFE-BC30-3DF10299C60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de-D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11124AC-92A5-4DC7-9708-3F6D62CF86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38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838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70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870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870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366CC8C3-C5F2-4A70-BB43-E3CA4F1F555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ctrTitle"/>
          </p:nvPr>
        </p:nvSpPr>
        <p:spPr>
          <a:xfrm>
            <a:off x="0" y="0"/>
            <a:ext cx="9144000" cy="2362200"/>
          </a:xfrm>
        </p:spPr>
        <p:txBody>
          <a:bodyPr/>
          <a:lstStyle/>
          <a:p>
            <a:pPr eaLnBrk="1" hangingPunct="1">
              <a:defRPr/>
            </a:pPr>
            <a:r>
              <a:rPr lang="en-US" sz="4000" b="1" smtClean="0">
                <a:effectLst>
                  <a:outerShdw blurRad="38100" dist="38100" dir="2700000" algn="tl">
                    <a:srgbClr val="C0C0C0"/>
                  </a:outerShdw>
                </a:effectLst>
                <a:latin typeface="Tahoma" pitchFamily="34" charset="0"/>
              </a:rPr>
              <a:t>INSTRUMEN EKONOMI UNTUK PENGELOLAAN LINGKUNGAN DAN PEMBANGUNAN BERKELANJUTAN</a:t>
            </a:r>
          </a:p>
        </p:txBody>
      </p:sp>
      <p:sp>
        <p:nvSpPr>
          <p:cNvPr id="98307" name="Rectangle 3"/>
          <p:cNvSpPr>
            <a:spLocks noGrp="1" noChangeArrowheads="1"/>
          </p:cNvSpPr>
          <p:nvPr>
            <p:ph type="subTitle" idx="1"/>
          </p:nvPr>
        </p:nvSpPr>
        <p:spPr>
          <a:xfrm>
            <a:off x="0" y="4876800"/>
            <a:ext cx="9144000" cy="1981200"/>
          </a:xfrm>
        </p:spPr>
        <p:txBody>
          <a:bodyPr/>
          <a:lstStyle/>
          <a:p>
            <a:pPr eaLnBrk="1" hangingPunct="1">
              <a:defRPr/>
            </a:pPr>
            <a:r>
              <a:rPr lang="en-US" b="1" dirty="0" smtClean="0">
                <a:effectLst>
                  <a:outerShdw blurRad="38100" dist="38100" dir="2700000" algn="tl">
                    <a:srgbClr val="C0C0C0"/>
                  </a:outerShdw>
                </a:effectLst>
                <a:latin typeface="Tahoma" pitchFamily="34" charset="0"/>
              </a:rPr>
              <a:t>KULIAH VALUASI ESDAL</a:t>
            </a:r>
          </a:p>
          <a:p>
            <a:pPr eaLnBrk="1" hangingPunct="1">
              <a:defRPr/>
            </a:pPr>
            <a:r>
              <a:rPr lang="en-US" b="1" dirty="0" smtClean="0">
                <a:effectLst>
                  <a:outerShdw blurRad="38100" dist="38100" dir="2700000" algn="tl">
                    <a:srgbClr val="C0C0C0"/>
                  </a:outerShdw>
                </a:effectLst>
                <a:latin typeface="Tahoma" pitchFamily="34" charset="0"/>
              </a:rPr>
              <a:t>PERTEMUAN KE </a:t>
            </a:r>
            <a:r>
              <a:rPr lang="id-ID" b="1" dirty="0" smtClean="0">
                <a:effectLst>
                  <a:outerShdw blurRad="38100" dist="38100" dir="2700000" algn="tl">
                    <a:srgbClr val="C0C0C0"/>
                  </a:outerShdw>
                </a:effectLst>
                <a:latin typeface="Tahoma" pitchFamily="34" charset="0"/>
              </a:rPr>
              <a:t>13</a:t>
            </a:r>
          </a:p>
          <a:p>
            <a:pPr eaLnBrk="1" hangingPunct="1">
              <a:defRPr/>
            </a:pPr>
            <a:r>
              <a:rPr lang="id-ID" b="1" dirty="0" smtClean="0">
                <a:effectLst>
                  <a:outerShdw blurRad="38100" dist="38100" dir="2700000" algn="tl">
                    <a:srgbClr val="C0C0C0"/>
                  </a:outerShdw>
                </a:effectLst>
                <a:latin typeface="Tahoma" pitchFamily="34" charset="0"/>
              </a:rPr>
              <a:t>2011 2012</a:t>
            </a:r>
            <a:endParaRPr lang="en-US" b="1" dirty="0" smtClean="0">
              <a:effectLst>
                <a:outerShdw blurRad="38100" dist="38100" dir="2700000" algn="tl">
                  <a:srgbClr val="C0C0C0"/>
                </a:outerShdw>
              </a:effectLst>
              <a:latin typeface="Tahoma" pitchFamily="34" charset="0"/>
            </a:endParaRPr>
          </a:p>
        </p:txBody>
      </p:sp>
      <p:grpSp>
        <p:nvGrpSpPr>
          <p:cNvPr id="3076" name="Group 4"/>
          <p:cNvGrpSpPr>
            <a:grpSpLocks/>
          </p:cNvGrpSpPr>
          <p:nvPr/>
        </p:nvGrpSpPr>
        <p:grpSpPr bwMode="auto">
          <a:xfrm>
            <a:off x="3657600" y="3048000"/>
            <a:ext cx="1741488" cy="1152525"/>
            <a:chOff x="2445" y="3012"/>
            <a:chExt cx="873" cy="870"/>
          </a:xfrm>
        </p:grpSpPr>
        <p:pic>
          <p:nvPicPr>
            <p:cNvPr id="3077" name="Picture 5" descr="Logo ipb animasi"/>
            <p:cNvPicPr>
              <a:picLocks noChangeAspect="1" noChangeArrowheads="1" noCrop="1"/>
            </p:cNvPicPr>
            <p:nvPr/>
          </p:nvPicPr>
          <p:blipFill>
            <a:blip r:embed="rId2"/>
            <a:srcRect/>
            <a:stretch>
              <a:fillRect/>
            </a:stretch>
          </p:blipFill>
          <p:spPr bwMode="auto">
            <a:xfrm>
              <a:off x="2608" y="3168"/>
              <a:ext cx="576" cy="592"/>
            </a:xfrm>
            <a:prstGeom prst="rect">
              <a:avLst/>
            </a:prstGeom>
            <a:noFill/>
            <a:ln w="9525">
              <a:noFill/>
              <a:miter lim="800000"/>
              <a:headEnd/>
              <a:tailEnd/>
            </a:ln>
          </p:spPr>
        </p:pic>
        <p:sp>
          <p:nvSpPr>
            <p:cNvPr id="3078" name="AutoShape 6"/>
            <p:cNvSpPr>
              <a:spLocks noChangeArrowheads="1"/>
            </p:cNvSpPr>
            <p:nvPr/>
          </p:nvSpPr>
          <p:spPr bwMode="auto">
            <a:xfrm>
              <a:off x="2445" y="3012"/>
              <a:ext cx="873" cy="870"/>
            </a:xfrm>
            <a:custGeom>
              <a:avLst/>
              <a:gdLst>
                <a:gd name="T0" fmla="*/ 437 w 21600"/>
                <a:gd name="T1" fmla="*/ 0 h 21600"/>
                <a:gd name="T2" fmla="*/ 128 w 21600"/>
                <a:gd name="T3" fmla="*/ 127 h 21600"/>
                <a:gd name="T4" fmla="*/ 0 w 21600"/>
                <a:gd name="T5" fmla="*/ 435 h 21600"/>
                <a:gd name="T6" fmla="*/ 128 w 21600"/>
                <a:gd name="T7" fmla="*/ 743 h 21600"/>
                <a:gd name="T8" fmla="*/ 437 w 21600"/>
                <a:gd name="T9" fmla="*/ 870 h 21600"/>
                <a:gd name="T10" fmla="*/ 745 w 21600"/>
                <a:gd name="T11" fmla="*/ 743 h 21600"/>
                <a:gd name="T12" fmla="*/ 873 w 21600"/>
                <a:gd name="T13" fmla="*/ 435 h 21600"/>
                <a:gd name="T14" fmla="*/ 745 w 21600"/>
                <a:gd name="T15" fmla="*/ 127 h 21600"/>
                <a:gd name="T16" fmla="*/ 0 60000 65536"/>
                <a:gd name="T17" fmla="*/ 0 60000 65536"/>
                <a:gd name="T18" fmla="*/ 0 60000 65536"/>
                <a:gd name="T19" fmla="*/ 0 60000 65536"/>
                <a:gd name="T20" fmla="*/ 0 60000 65536"/>
                <a:gd name="T21" fmla="*/ 0 60000 65536"/>
                <a:gd name="T22" fmla="*/ 0 60000 65536"/>
                <a:gd name="T23" fmla="*/ 0 60000 65536"/>
                <a:gd name="T24" fmla="*/ 3167 w 21600"/>
                <a:gd name="T25" fmla="*/ 3153 h 21600"/>
                <a:gd name="T26" fmla="*/ 18433 w 21600"/>
                <a:gd name="T27" fmla="*/ 1844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gradFill rotWithShape="1">
              <a:gsLst>
                <a:gs pos="0">
                  <a:schemeClr val="accent2"/>
                </a:gs>
                <a:gs pos="100000">
                  <a:srgbClr val="003366"/>
                </a:gs>
              </a:gsLst>
              <a:path path="rect">
                <a:fillToRect l="50000" t="50000" r="50000" b="50000"/>
              </a:path>
            </a:gradFill>
            <a:ln w="9525" algn="ctr">
              <a:noFill/>
              <a:round/>
              <a:headEnd/>
              <a:tailEnd/>
            </a:ln>
          </p:spPr>
          <p:txBody>
            <a:bodyPr wrap="none" anchor="ctr"/>
            <a:lstStyle/>
            <a:p>
              <a:endParaRPr lang="de-DE"/>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228600"/>
            <a:ext cx="8229600" cy="685800"/>
          </a:xfrm>
        </p:spPr>
        <p:txBody>
          <a:bodyPr/>
          <a:lstStyle/>
          <a:p>
            <a:pPr algn="ctr" eaLnBrk="1" hangingPunct="1"/>
            <a:r>
              <a:rPr lang="en-US" sz="3600" smtClean="0">
                <a:latin typeface="Bodoni MT Black" pitchFamily="18" charset="0"/>
              </a:rPr>
              <a:t>FULL-COST PRICING (1)</a:t>
            </a:r>
            <a:endParaRPr lang="ms-MY" sz="3600" smtClean="0">
              <a:latin typeface="Bodoni MT Black" pitchFamily="18" charset="0"/>
            </a:endParaRPr>
          </a:p>
        </p:txBody>
      </p:sp>
      <p:sp>
        <p:nvSpPr>
          <p:cNvPr id="12291" name="Rectangle 3"/>
          <p:cNvSpPr>
            <a:spLocks noGrp="1" noChangeArrowheads="1"/>
          </p:cNvSpPr>
          <p:nvPr>
            <p:ph type="body" idx="1"/>
          </p:nvPr>
        </p:nvSpPr>
        <p:spPr>
          <a:xfrm>
            <a:off x="0" y="1981200"/>
            <a:ext cx="9067800" cy="4876800"/>
          </a:xfrm>
        </p:spPr>
        <p:txBody>
          <a:bodyPr/>
          <a:lstStyle/>
          <a:p>
            <a:pPr algn="just" eaLnBrk="1" hangingPunct="1"/>
            <a:r>
              <a:rPr lang="en-US" sz="2400" smtClean="0">
                <a:latin typeface="Tahoma" pitchFamily="34" charset="0"/>
                <a:cs typeface="Tahoma" pitchFamily="34" charset="0"/>
              </a:rPr>
              <a:t>Instrumen ekonomi bertujuan untuk </a:t>
            </a:r>
            <a:r>
              <a:rPr lang="en-US" sz="2400" smtClean="0">
                <a:solidFill>
                  <a:srgbClr val="FF0000"/>
                </a:solidFill>
                <a:latin typeface="Tahoma" pitchFamily="34" charset="0"/>
                <a:cs typeface="Tahoma" pitchFamily="34" charset="0"/>
              </a:rPr>
              <a:t>menjembatani kesenjangan antara biaya privat dan sosial</a:t>
            </a:r>
            <a:r>
              <a:rPr lang="en-US" sz="2400" smtClean="0">
                <a:latin typeface="Tahoma" pitchFamily="34" charset="0"/>
                <a:cs typeface="Tahoma" pitchFamily="34" charset="0"/>
              </a:rPr>
              <a:t> melalui internalisasi seluruh biaya eksternal (biaya pengurangan dan polusi) dari sumberdaya yang mengalami pengurangan dan komoditas yang terpolusi, baik bagi produsen maupun konsumen .</a:t>
            </a:r>
          </a:p>
          <a:p>
            <a:pPr algn="just" eaLnBrk="1" hangingPunct="1"/>
            <a:endParaRPr lang="en-US" sz="2400" smtClean="0">
              <a:latin typeface="Tahoma" pitchFamily="34" charset="0"/>
              <a:cs typeface="Tahoma" pitchFamily="34" charset="0"/>
            </a:endParaRPr>
          </a:p>
          <a:p>
            <a:pPr algn="just" eaLnBrk="1" hangingPunct="1"/>
            <a:r>
              <a:rPr lang="en-US" sz="2400" smtClean="0">
                <a:latin typeface="Tahoma" pitchFamily="34" charset="0"/>
                <a:cs typeface="Tahoma" pitchFamily="34" charset="0"/>
              </a:rPr>
              <a:t>Instrumen ekonomi bertujuan untuk </a:t>
            </a:r>
            <a:r>
              <a:rPr lang="en-US" sz="2400" smtClean="0">
                <a:solidFill>
                  <a:srgbClr val="FF0000"/>
                </a:solidFill>
                <a:latin typeface="Tahoma" pitchFamily="34" charset="0"/>
                <a:cs typeface="Tahoma" pitchFamily="34" charset="0"/>
              </a:rPr>
              <a:t>menetapkan harga penuh (</a:t>
            </a:r>
            <a:r>
              <a:rPr lang="en-US" sz="2400" i="1" smtClean="0">
                <a:solidFill>
                  <a:srgbClr val="FF0000"/>
                </a:solidFill>
                <a:latin typeface="Tahoma" pitchFamily="34" charset="0"/>
                <a:cs typeface="Tahoma" pitchFamily="34" charset="0"/>
              </a:rPr>
              <a:t>full cost</a:t>
            </a:r>
            <a:r>
              <a:rPr lang="en-US" sz="2400" smtClean="0">
                <a:solidFill>
                  <a:srgbClr val="FF0000"/>
                </a:solidFill>
                <a:latin typeface="Tahoma" pitchFamily="34" charset="0"/>
                <a:cs typeface="Tahoma" pitchFamily="34" charset="0"/>
              </a:rPr>
              <a:t>)</a:t>
            </a:r>
            <a:r>
              <a:rPr lang="en-US" sz="2400" smtClean="0">
                <a:latin typeface="Tahoma" pitchFamily="34" charset="0"/>
                <a:cs typeface="Tahoma" pitchFamily="34" charset="0"/>
              </a:rPr>
              <a:t> melalui pembayaran biaya kelangkaan atas penipisan sumberdaya serta pembayaran biaya kerusakan atas degradasi lingkungan.</a:t>
            </a:r>
            <a:endParaRPr lang="ms-MY" sz="2400" smtClean="0">
              <a:latin typeface="Tahoma" pitchFamily="34" charset="0"/>
              <a:cs typeface="Tahoma" pitchFamily="34" charset="0"/>
            </a:endParaRPr>
          </a:p>
        </p:txBody>
      </p:sp>
      <p:pic>
        <p:nvPicPr>
          <p:cNvPr id="12292" name="Picture 4"/>
          <p:cNvPicPr>
            <a:picLocks noChangeAspect="1" noChangeArrowheads="1"/>
          </p:cNvPicPr>
          <p:nvPr/>
        </p:nvPicPr>
        <p:blipFill>
          <a:blip r:embed="rId2"/>
          <a:srcRect/>
          <a:stretch>
            <a:fillRect/>
          </a:stretch>
        </p:blipFill>
        <p:spPr bwMode="auto">
          <a:xfrm>
            <a:off x="147638" y="152400"/>
            <a:ext cx="1103312"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838200" y="274638"/>
            <a:ext cx="8229600" cy="792162"/>
          </a:xfrm>
        </p:spPr>
        <p:txBody>
          <a:bodyPr/>
          <a:lstStyle/>
          <a:p>
            <a:pPr algn="ctr" eaLnBrk="1" hangingPunct="1"/>
            <a:r>
              <a:rPr lang="en-US" sz="3600" smtClean="0">
                <a:latin typeface="Bodoni MT Black" pitchFamily="18" charset="0"/>
              </a:rPr>
              <a:t>FULL-COST PRICING (2)</a:t>
            </a:r>
            <a:endParaRPr lang="ms-MY" sz="3600" smtClean="0">
              <a:latin typeface="Bodoni MT Black" pitchFamily="18" charset="0"/>
            </a:endParaRPr>
          </a:p>
        </p:txBody>
      </p:sp>
      <p:sp>
        <p:nvSpPr>
          <p:cNvPr id="13315" name="Rectangle 3"/>
          <p:cNvSpPr>
            <a:spLocks noGrp="1" noChangeArrowheads="1"/>
          </p:cNvSpPr>
          <p:nvPr>
            <p:ph type="body" idx="1"/>
          </p:nvPr>
        </p:nvSpPr>
        <p:spPr>
          <a:xfrm>
            <a:off x="0" y="2057400"/>
            <a:ext cx="9067800" cy="4800600"/>
          </a:xfrm>
        </p:spPr>
        <p:txBody>
          <a:bodyPr/>
          <a:lstStyle/>
          <a:p>
            <a:pPr algn="just" eaLnBrk="1" hangingPunct="1"/>
            <a:r>
              <a:rPr lang="en-US" sz="2400" smtClean="0">
                <a:latin typeface="Tahoma" pitchFamily="34" charset="0"/>
                <a:cs typeface="Tahoma" pitchFamily="34" charset="0"/>
              </a:rPr>
              <a:t>Persamaan untuk </a:t>
            </a:r>
            <a:r>
              <a:rPr lang="en-US" sz="2400" i="1" smtClean="0">
                <a:latin typeface="Tahoma" pitchFamily="34" charset="0"/>
                <a:cs typeface="Tahoma" pitchFamily="34" charset="0"/>
              </a:rPr>
              <a:t>full cost pricing</a:t>
            </a:r>
            <a:r>
              <a:rPr lang="en-US" sz="2400" smtClean="0">
                <a:latin typeface="Tahoma" pitchFamily="34" charset="0"/>
                <a:cs typeface="Tahoma" pitchFamily="34" charset="0"/>
              </a:rPr>
              <a:t> adalah:</a:t>
            </a:r>
          </a:p>
          <a:p>
            <a:pPr algn="just" eaLnBrk="1" hangingPunct="1"/>
            <a:endParaRPr lang="en-US" sz="1200" smtClean="0">
              <a:latin typeface="Tahoma" pitchFamily="34" charset="0"/>
              <a:cs typeface="Tahoma" pitchFamily="34" charset="0"/>
            </a:endParaRPr>
          </a:p>
          <a:p>
            <a:pPr algn="ctr" eaLnBrk="1" hangingPunct="1">
              <a:buFontTx/>
              <a:buNone/>
            </a:pPr>
            <a:r>
              <a:rPr lang="en-US" sz="2400" smtClean="0">
                <a:solidFill>
                  <a:srgbClr val="FF0000"/>
                </a:solidFill>
                <a:latin typeface="Tahoma" pitchFamily="34" charset="0"/>
                <a:cs typeface="Tahoma" pitchFamily="34" charset="0"/>
              </a:rPr>
              <a:t>P  =  MPC + MUC +MEC</a:t>
            </a:r>
          </a:p>
          <a:p>
            <a:pPr algn="ctr" eaLnBrk="1" hangingPunct="1">
              <a:buFontTx/>
              <a:buNone/>
            </a:pPr>
            <a:endParaRPr lang="en-US" sz="1200" smtClean="0">
              <a:solidFill>
                <a:srgbClr val="FF0000"/>
              </a:solidFill>
              <a:latin typeface="Tahoma" pitchFamily="34" charset="0"/>
              <a:cs typeface="Tahoma" pitchFamily="34" charset="0"/>
            </a:endParaRPr>
          </a:p>
          <a:p>
            <a:pPr algn="just" eaLnBrk="1" hangingPunct="1">
              <a:buFontTx/>
              <a:buNone/>
            </a:pPr>
            <a:r>
              <a:rPr lang="en-US" sz="2400" smtClean="0">
                <a:solidFill>
                  <a:srgbClr val="FF0000"/>
                </a:solidFill>
                <a:latin typeface="Tahoma" pitchFamily="34" charset="0"/>
                <a:cs typeface="Tahoma" pitchFamily="34" charset="0"/>
              </a:rPr>
              <a:t>	</a:t>
            </a:r>
            <a:r>
              <a:rPr lang="en-US" sz="2400" smtClean="0">
                <a:latin typeface="Tahoma" pitchFamily="34" charset="0"/>
                <a:cs typeface="Tahoma" pitchFamily="34" charset="0"/>
              </a:rPr>
              <a:t>Dimana,	P	=  harga</a:t>
            </a:r>
          </a:p>
          <a:p>
            <a:pPr algn="just" eaLnBrk="1" hangingPunct="1">
              <a:buFontTx/>
              <a:buNone/>
            </a:pPr>
            <a:r>
              <a:rPr lang="en-US" sz="2400" smtClean="0">
                <a:latin typeface="Tahoma" pitchFamily="34" charset="0"/>
                <a:cs typeface="Tahoma" pitchFamily="34" charset="0"/>
              </a:rPr>
              <a:t>			MPC	=  biaya produksi marginal (penambahan)</a:t>
            </a:r>
          </a:p>
          <a:p>
            <a:pPr algn="just" eaLnBrk="1" hangingPunct="1">
              <a:buFontTx/>
              <a:buNone/>
            </a:pPr>
            <a:r>
              <a:rPr lang="en-US" sz="2400" smtClean="0">
                <a:latin typeface="Tahoma" pitchFamily="34" charset="0"/>
                <a:cs typeface="Tahoma" pitchFamily="34" charset="0"/>
              </a:rPr>
              <a:t>			MUC	=  biaya pengguna marginal (pengurangan)</a:t>
            </a:r>
          </a:p>
          <a:p>
            <a:pPr algn="just" eaLnBrk="1" hangingPunct="1">
              <a:buFontTx/>
              <a:buNone/>
            </a:pPr>
            <a:r>
              <a:rPr lang="en-US" sz="2400" smtClean="0">
                <a:latin typeface="Tahoma" pitchFamily="34" charset="0"/>
                <a:cs typeface="Tahoma" pitchFamily="34" charset="0"/>
              </a:rPr>
              <a:t>			MEC	=  biaya lingkungan marginal (kerusakan)</a:t>
            </a:r>
          </a:p>
          <a:p>
            <a:pPr algn="just" eaLnBrk="1" hangingPunct="1">
              <a:buFontTx/>
              <a:buNone/>
            </a:pPr>
            <a:endParaRPr lang="ms-MY" sz="2400" smtClean="0">
              <a:latin typeface="Tahoma" pitchFamily="34" charset="0"/>
              <a:cs typeface="Tahoma" pitchFamily="34" charset="0"/>
            </a:endParaRPr>
          </a:p>
        </p:txBody>
      </p:sp>
      <p:pic>
        <p:nvPicPr>
          <p:cNvPr id="13316" name="Picture 4"/>
          <p:cNvPicPr>
            <a:picLocks noChangeAspect="1" noChangeArrowheads="1"/>
          </p:cNvPicPr>
          <p:nvPr/>
        </p:nvPicPr>
        <p:blipFill>
          <a:blip r:embed="rId2"/>
          <a:srcRect/>
          <a:stretch>
            <a:fillRect/>
          </a:stretch>
        </p:blipFill>
        <p:spPr bwMode="auto">
          <a:xfrm>
            <a:off x="147638" y="152400"/>
            <a:ext cx="1103312"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914400" y="0"/>
            <a:ext cx="8229600" cy="715963"/>
          </a:xfrm>
        </p:spPr>
        <p:txBody>
          <a:bodyPr/>
          <a:lstStyle/>
          <a:p>
            <a:pPr algn="ctr" eaLnBrk="1" hangingPunct="1"/>
            <a:r>
              <a:rPr lang="en-US" sz="3600" smtClean="0">
                <a:latin typeface="Bodoni MT Black" pitchFamily="18" charset="0"/>
              </a:rPr>
              <a:t>FULL-COST PRICING (3)</a:t>
            </a:r>
            <a:endParaRPr lang="ms-MY" sz="3600" smtClean="0">
              <a:latin typeface="Bodoni MT Black" pitchFamily="18" charset="0"/>
            </a:endParaRPr>
          </a:p>
        </p:txBody>
      </p:sp>
      <p:pic>
        <p:nvPicPr>
          <p:cNvPr id="14339" name="Picture 4"/>
          <p:cNvPicPr>
            <a:picLocks noChangeAspect="1" noChangeArrowheads="1"/>
          </p:cNvPicPr>
          <p:nvPr/>
        </p:nvPicPr>
        <p:blipFill>
          <a:blip r:embed="rId2"/>
          <a:srcRect/>
          <a:stretch>
            <a:fillRect/>
          </a:stretch>
        </p:blipFill>
        <p:spPr bwMode="auto">
          <a:xfrm>
            <a:off x="1828800" y="990600"/>
            <a:ext cx="5410200" cy="4441825"/>
          </a:xfrm>
          <a:prstGeom prst="rect">
            <a:avLst/>
          </a:prstGeom>
          <a:solidFill>
            <a:schemeClr val="bg1">
              <a:alpha val="0"/>
            </a:schemeClr>
          </a:solidFill>
          <a:ln w="9525">
            <a:noFill/>
            <a:miter lim="800000"/>
            <a:headEnd/>
            <a:tailEnd/>
          </a:ln>
        </p:spPr>
      </p:pic>
      <p:pic>
        <p:nvPicPr>
          <p:cNvPr id="14340" name="Picture 5"/>
          <p:cNvPicPr>
            <a:picLocks noChangeAspect="1" noChangeArrowheads="1"/>
          </p:cNvPicPr>
          <p:nvPr/>
        </p:nvPicPr>
        <p:blipFill>
          <a:blip r:embed="rId3"/>
          <a:srcRect/>
          <a:stretch>
            <a:fillRect/>
          </a:stretch>
        </p:blipFill>
        <p:spPr bwMode="auto">
          <a:xfrm>
            <a:off x="147638" y="152400"/>
            <a:ext cx="1103312" cy="1143000"/>
          </a:xfrm>
          <a:prstGeom prst="rect">
            <a:avLst/>
          </a:prstGeom>
          <a:noFill/>
          <a:ln w="9525">
            <a:noFill/>
            <a:miter lim="800000"/>
            <a:headEnd/>
            <a:tailEnd/>
          </a:ln>
        </p:spPr>
      </p:pic>
      <p:sp>
        <p:nvSpPr>
          <p:cNvPr id="14341" name="Text Box 6"/>
          <p:cNvSpPr txBox="1">
            <a:spLocks noChangeArrowheads="1"/>
          </p:cNvSpPr>
          <p:nvPr/>
        </p:nvSpPr>
        <p:spPr bwMode="auto">
          <a:xfrm>
            <a:off x="0" y="5667375"/>
            <a:ext cx="9144000" cy="1190625"/>
          </a:xfrm>
          <a:prstGeom prst="rect">
            <a:avLst/>
          </a:prstGeom>
          <a:noFill/>
          <a:ln w="9525">
            <a:noFill/>
            <a:miter lim="800000"/>
            <a:headEnd/>
            <a:tailEnd/>
          </a:ln>
        </p:spPr>
        <p:txBody>
          <a:bodyPr>
            <a:spAutoFit/>
          </a:bodyPr>
          <a:lstStyle/>
          <a:p>
            <a:pPr algn="just"/>
            <a:r>
              <a:rPr lang="en-US" b="1">
                <a:latin typeface="Tahoma" pitchFamily="34" charset="0"/>
              </a:rPr>
              <a:t>Gambar 1.</a:t>
            </a:r>
            <a:r>
              <a:rPr lang="en-US">
                <a:latin typeface="Tahoma" pitchFamily="34" charset="0"/>
              </a:rPr>
              <a:t> Biaya sosial yang tidak dihitung (S+MUC</a:t>
            </a:r>
            <a:r>
              <a:rPr lang="en-US" baseline="-25000">
                <a:latin typeface="Tahoma" pitchFamily="34" charset="0"/>
              </a:rPr>
              <a:t>0</a:t>
            </a:r>
            <a:r>
              <a:rPr lang="en-US">
                <a:latin typeface="Tahoma" pitchFamily="34" charset="0"/>
              </a:rPr>
              <a:t>+MEC</a:t>
            </a:r>
            <a:r>
              <a:rPr lang="en-US" baseline="-25000">
                <a:latin typeface="Tahoma" pitchFamily="34" charset="0"/>
              </a:rPr>
              <a:t>0</a:t>
            </a:r>
            <a:r>
              <a:rPr lang="en-US">
                <a:latin typeface="Tahoma" pitchFamily="34" charset="0"/>
              </a:rPr>
              <a:t>), </a:t>
            </a:r>
            <a:r>
              <a:rPr lang="en-US" i="1">
                <a:latin typeface="Tahoma" pitchFamily="34" charset="0"/>
              </a:rPr>
              <a:t>underpricing </a:t>
            </a:r>
            <a:r>
              <a:rPr lang="en-US">
                <a:latin typeface="Tahoma" pitchFamily="34" charset="0"/>
              </a:rPr>
              <a:t>dan </a:t>
            </a:r>
            <a:r>
              <a:rPr lang="en-US" i="1">
                <a:latin typeface="Tahoma" pitchFamily="34" charset="0"/>
              </a:rPr>
              <a:t>overproduction </a:t>
            </a:r>
            <a:r>
              <a:rPr lang="en-US">
                <a:latin typeface="Tahoma" pitchFamily="34" charset="0"/>
              </a:rPr>
              <a:t>(P</a:t>
            </a:r>
            <a:r>
              <a:rPr lang="en-US" baseline="-25000">
                <a:latin typeface="Tahoma" pitchFamily="34" charset="0"/>
              </a:rPr>
              <a:t>0</a:t>
            </a:r>
            <a:r>
              <a:rPr lang="en-US">
                <a:latin typeface="Tahoma" pitchFamily="34" charset="0"/>
              </a:rPr>
              <a:t>, Q</a:t>
            </a:r>
            <a:r>
              <a:rPr lang="en-US" baseline="-25000">
                <a:latin typeface="Tahoma" pitchFamily="34" charset="0"/>
              </a:rPr>
              <a:t>0</a:t>
            </a:r>
            <a:r>
              <a:rPr lang="en-US">
                <a:latin typeface="Tahoma" pitchFamily="34" charset="0"/>
              </a:rPr>
              <a:t>) </a:t>
            </a:r>
            <a:r>
              <a:rPr lang="en-US" u="sng">
                <a:latin typeface="Tahoma" pitchFamily="34" charset="0"/>
              </a:rPr>
              <a:t>vs </a:t>
            </a:r>
            <a:r>
              <a:rPr lang="en-US">
                <a:latin typeface="Tahoma" pitchFamily="34" charset="0"/>
              </a:rPr>
              <a:t>internalisasi biaya eksternal, </a:t>
            </a:r>
            <a:r>
              <a:rPr lang="en-US" i="1">
                <a:latin typeface="Tahoma" pitchFamily="34" charset="0"/>
              </a:rPr>
              <a:t>full cost pricing </a:t>
            </a:r>
            <a:r>
              <a:rPr lang="en-US">
                <a:latin typeface="Tahoma" pitchFamily="34" charset="0"/>
              </a:rPr>
              <a:t>dan produksi optimal (P</a:t>
            </a:r>
            <a:r>
              <a:rPr lang="en-US" baseline="30000">
                <a:latin typeface="Tahoma" pitchFamily="34" charset="0"/>
              </a:rPr>
              <a:t>*</a:t>
            </a:r>
            <a:r>
              <a:rPr lang="en-US">
                <a:latin typeface="Tahoma" pitchFamily="34" charset="0"/>
              </a:rPr>
              <a:t>, Q</a:t>
            </a:r>
            <a:r>
              <a:rPr lang="en-US" baseline="30000">
                <a:latin typeface="Tahoma" pitchFamily="34" charset="0"/>
              </a:rPr>
              <a:t>*</a:t>
            </a:r>
            <a:r>
              <a:rPr lang="en-US">
                <a:latin typeface="Tahoma" pitchFamily="34" charset="0"/>
              </a:rPr>
              <a:t>), Peranan instrumen ekonomi dalam internalisasi biaya eksternal (MUC</a:t>
            </a:r>
            <a:r>
              <a:rPr lang="en-US" baseline="30000">
                <a:latin typeface="Tahoma" pitchFamily="34" charset="0"/>
              </a:rPr>
              <a:t>*</a:t>
            </a:r>
            <a:r>
              <a:rPr lang="en-US">
                <a:latin typeface="Tahoma" pitchFamily="34" charset="0"/>
              </a:rPr>
              <a:t>+MEC</a:t>
            </a:r>
            <a:r>
              <a:rPr lang="en-US" baseline="30000">
                <a:latin typeface="Tahoma" pitchFamily="34" charset="0"/>
              </a:rPr>
              <a:t>*</a:t>
            </a:r>
            <a:r>
              <a:rPr lang="en-US">
                <a:latin typeface="Tahoma" pitchFamily="34" charset="0"/>
              </a:rPr>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38200" y="274638"/>
            <a:ext cx="8229600" cy="792162"/>
          </a:xfrm>
        </p:spPr>
        <p:txBody>
          <a:bodyPr/>
          <a:lstStyle/>
          <a:p>
            <a:pPr algn="ctr" eaLnBrk="1" hangingPunct="1"/>
            <a:r>
              <a:rPr lang="en-US" sz="3600" smtClean="0">
                <a:latin typeface="Bodoni MT Black" pitchFamily="18" charset="0"/>
              </a:rPr>
              <a:t>FULL-COST PRICING (4)</a:t>
            </a:r>
            <a:endParaRPr lang="ms-MY" sz="3600" smtClean="0">
              <a:latin typeface="Bodoni MT Black" pitchFamily="18" charset="0"/>
            </a:endParaRPr>
          </a:p>
        </p:txBody>
      </p:sp>
      <p:sp>
        <p:nvSpPr>
          <p:cNvPr id="15363" name="Rectangle 3"/>
          <p:cNvSpPr>
            <a:spLocks noGrp="1" noChangeArrowheads="1"/>
          </p:cNvSpPr>
          <p:nvPr>
            <p:ph type="body" idx="1"/>
          </p:nvPr>
        </p:nvSpPr>
        <p:spPr>
          <a:xfrm>
            <a:off x="0" y="1600200"/>
            <a:ext cx="9067800" cy="5257800"/>
          </a:xfrm>
        </p:spPr>
        <p:txBody>
          <a:bodyPr/>
          <a:lstStyle/>
          <a:p>
            <a:pPr algn="just" eaLnBrk="1" hangingPunct="1">
              <a:tabLst>
                <a:tab pos="1431925" algn="l"/>
              </a:tabLst>
            </a:pPr>
            <a:r>
              <a:rPr lang="en-US" sz="2400" smtClean="0">
                <a:solidFill>
                  <a:srgbClr val="FF0000"/>
                </a:solidFill>
                <a:latin typeface="Tahoma" pitchFamily="34" charset="0"/>
                <a:cs typeface="Tahoma" pitchFamily="34" charset="0"/>
              </a:rPr>
              <a:t>Pada titik A </a:t>
            </a:r>
            <a:r>
              <a:rPr lang="en-US" sz="2400" smtClean="0">
                <a:latin typeface="Tahoma" pitchFamily="34" charset="0"/>
                <a:cs typeface="Tahoma" pitchFamily="34" charset="0"/>
              </a:rPr>
              <a:t>(Gambar 1): </a:t>
            </a:r>
          </a:p>
          <a:p>
            <a:pPr algn="just" eaLnBrk="1" hangingPunct="1">
              <a:tabLst>
                <a:tab pos="1431925" algn="l"/>
              </a:tabLst>
            </a:pPr>
            <a:endParaRPr lang="en-US" sz="1200" smtClean="0">
              <a:latin typeface="Tahoma" pitchFamily="34" charset="0"/>
              <a:cs typeface="Tahoma" pitchFamily="34" charset="0"/>
            </a:endParaRPr>
          </a:p>
          <a:p>
            <a:pPr algn="just" eaLnBrk="1" hangingPunct="1">
              <a:buFontTx/>
              <a:buNone/>
              <a:tabLst>
                <a:tab pos="1431925" algn="l"/>
              </a:tabLst>
            </a:pPr>
            <a:r>
              <a:rPr lang="en-US" sz="2400" smtClean="0">
                <a:latin typeface="Tahoma" pitchFamily="34" charset="0"/>
                <a:cs typeface="Tahoma" pitchFamily="34" charset="0"/>
              </a:rPr>
              <a:t>	P* = MSOC = MPC + MUC + MEC</a:t>
            </a:r>
          </a:p>
          <a:p>
            <a:pPr algn="just" eaLnBrk="1" hangingPunct="1">
              <a:buFontTx/>
              <a:buNone/>
              <a:tabLst>
                <a:tab pos="1431925" algn="l"/>
              </a:tabLst>
            </a:pPr>
            <a:r>
              <a:rPr lang="en-US" sz="2400" smtClean="0">
                <a:latin typeface="Tahoma" pitchFamily="34" charset="0"/>
                <a:cs typeface="Tahoma" pitchFamily="34" charset="0"/>
              </a:rPr>
              <a:t>	P = harga optimum</a:t>
            </a:r>
          </a:p>
          <a:p>
            <a:pPr algn="just" eaLnBrk="1" hangingPunct="1">
              <a:buFontTx/>
              <a:buNone/>
              <a:tabLst>
                <a:tab pos="1431925" algn="l"/>
              </a:tabLst>
            </a:pPr>
            <a:r>
              <a:rPr lang="en-US" sz="2400" smtClean="0">
                <a:latin typeface="Tahoma" pitchFamily="34" charset="0"/>
                <a:cs typeface="Tahoma" pitchFamily="34" charset="0"/>
              </a:rPr>
              <a:t>	MSOC = biaya oportunitas sosial marginal</a:t>
            </a:r>
          </a:p>
          <a:p>
            <a:pPr algn="just" eaLnBrk="1" hangingPunct="1">
              <a:buFontTx/>
              <a:buNone/>
              <a:tabLst>
                <a:tab pos="1431925" algn="l"/>
              </a:tabLst>
            </a:pPr>
            <a:r>
              <a:rPr lang="en-US" sz="2400" smtClean="0">
                <a:latin typeface="Tahoma" pitchFamily="34" charset="0"/>
                <a:cs typeface="Tahoma" pitchFamily="34" charset="0"/>
              </a:rPr>
              <a:t>	Q = output optimal</a:t>
            </a:r>
          </a:p>
          <a:p>
            <a:pPr algn="just" eaLnBrk="1" hangingPunct="1">
              <a:buFontTx/>
              <a:buNone/>
              <a:tabLst>
                <a:tab pos="1431925" algn="l"/>
              </a:tabLst>
            </a:pPr>
            <a:endParaRPr lang="en-US" sz="1200" smtClean="0">
              <a:latin typeface="Tahoma" pitchFamily="34" charset="0"/>
              <a:cs typeface="Tahoma" pitchFamily="34" charset="0"/>
            </a:endParaRPr>
          </a:p>
          <a:p>
            <a:pPr algn="just" eaLnBrk="1" hangingPunct="1">
              <a:buFontTx/>
              <a:buNone/>
              <a:tabLst>
                <a:tab pos="1431925" algn="l"/>
              </a:tabLst>
            </a:pPr>
            <a:r>
              <a:rPr lang="en-US" sz="2400" smtClean="0">
                <a:latin typeface="Tahoma" pitchFamily="34" charset="0"/>
                <a:cs typeface="Tahoma" pitchFamily="34" charset="0"/>
              </a:rPr>
              <a:t>	MPC*	diinternalisasi melalui penghapusan penyimpangan 	subsidi</a:t>
            </a:r>
          </a:p>
          <a:p>
            <a:pPr algn="just" eaLnBrk="1" hangingPunct="1">
              <a:buFontTx/>
              <a:buNone/>
              <a:tabLst>
                <a:tab pos="1431925" algn="l"/>
              </a:tabLst>
            </a:pPr>
            <a:endParaRPr lang="en-US" sz="1200" smtClean="0">
              <a:latin typeface="Tahoma" pitchFamily="34" charset="0"/>
              <a:cs typeface="Tahoma" pitchFamily="34" charset="0"/>
            </a:endParaRPr>
          </a:p>
          <a:p>
            <a:pPr algn="just" eaLnBrk="1" hangingPunct="1">
              <a:buFontTx/>
              <a:buNone/>
              <a:tabLst>
                <a:tab pos="1431925" algn="l"/>
              </a:tabLst>
            </a:pPr>
            <a:r>
              <a:rPr lang="en-US" sz="2400" smtClean="0">
                <a:latin typeface="Tahoma" pitchFamily="34" charset="0"/>
                <a:cs typeface="Tahoma" pitchFamily="34" charset="0"/>
              </a:rPr>
              <a:t>	MUC*	diinternalisasi melalui penjaminan hak kepemilikan</a:t>
            </a:r>
          </a:p>
          <a:p>
            <a:pPr algn="just" eaLnBrk="1" hangingPunct="1">
              <a:buFontTx/>
              <a:buNone/>
              <a:tabLst>
                <a:tab pos="1431925" algn="l"/>
              </a:tabLst>
            </a:pPr>
            <a:endParaRPr lang="en-US" sz="1200" smtClean="0">
              <a:latin typeface="Tahoma" pitchFamily="34" charset="0"/>
              <a:cs typeface="Tahoma" pitchFamily="34" charset="0"/>
            </a:endParaRPr>
          </a:p>
          <a:p>
            <a:pPr algn="just" eaLnBrk="1" hangingPunct="1">
              <a:buFontTx/>
              <a:buNone/>
              <a:tabLst>
                <a:tab pos="1431925" algn="l"/>
              </a:tabLst>
            </a:pPr>
            <a:r>
              <a:rPr lang="en-US" sz="2400" smtClean="0">
                <a:latin typeface="Tahoma" pitchFamily="34" charset="0"/>
                <a:cs typeface="Tahoma" pitchFamily="34" charset="0"/>
              </a:rPr>
              <a:t>	MEC*	diinternalisasi melalui pajak, pembayaran, izin 	perdagangan atau instrumen ekonomi lainnya</a:t>
            </a:r>
            <a:endParaRPr lang="ms-MY" sz="2400" smtClean="0">
              <a:latin typeface="Tahoma" pitchFamily="34" charset="0"/>
              <a:cs typeface="Tahoma" pitchFamily="34" charset="0"/>
            </a:endParaRPr>
          </a:p>
        </p:txBody>
      </p:sp>
      <p:pic>
        <p:nvPicPr>
          <p:cNvPr id="15364" name="Picture 4"/>
          <p:cNvPicPr>
            <a:picLocks noChangeAspect="1" noChangeArrowheads="1"/>
          </p:cNvPicPr>
          <p:nvPr/>
        </p:nvPicPr>
        <p:blipFill>
          <a:blip r:embed="rId2"/>
          <a:srcRect/>
          <a:stretch>
            <a:fillRect/>
          </a:stretch>
        </p:blipFill>
        <p:spPr bwMode="auto">
          <a:xfrm>
            <a:off x="147638" y="152400"/>
            <a:ext cx="1103312"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09600" y="228600"/>
            <a:ext cx="8229600" cy="685800"/>
          </a:xfrm>
        </p:spPr>
        <p:txBody>
          <a:bodyPr/>
          <a:lstStyle/>
          <a:p>
            <a:pPr algn="ctr" eaLnBrk="1" hangingPunct="1"/>
            <a:r>
              <a:rPr lang="en-US" sz="3600" smtClean="0">
                <a:latin typeface="Bodoni MT Black" pitchFamily="18" charset="0"/>
              </a:rPr>
              <a:t>FULL-COST PRICING (5)</a:t>
            </a:r>
            <a:endParaRPr lang="ms-MY" sz="3600" smtClean="0">
              <a:latin typeface="Bodoni MT Black" pitchFamily="18" charset="0"/>
            </a:endParaRPr>
          </a:p>
        </p:txBody>
      </p:sp>
      <p:sp>
        <p:nvSpPr>
          <p:cNvPr id="16387" name="Rectangle 3"/>
          <p:cNvSpPr>
            <a:spLocks noGrp="1" noChangeArrowheads="1"/>
          </p:cNvSpPr>
          <p:nvPr>
            <p:ph type="body" idx="1"/>
          </p:nvPr>
        </p:nvSpPr>
        <p:spPr>
          <a:xfrm>
            <a:off x="0" y="1828800"/>
            <a:ext cx="9144000" cy="5029200"/>
          </a:xfrm>
        </p:spPr>
        <p:txBody>
          <a:bodyPr/>
          <a:lstStyle/>
          <a:p>
            <a:pPr algn="just" eaLnBrk="1" hangingPunct="1"/>
            <a:r>
              <a:rPr lang="en-US" sz="2400" smtClean="0">
                <a:latin typeface="Tahoma" pitchFamily="34" charset="0"/>
                <a:cs typeface="Tahoma" pitchFamily="34" charset="0"/>
              </a:rPr>
              <a:t>Kegagalan kebijakan (subsidi) </a:t>
            </a:r>
            <a:r>
              <a:rPr lang="en-US" sz="2400" smtClean="0">
                <a:solidFill>
                  <a:srgbClr val="FF0000"/>
                </a:solidFill>
                <a:latin typeface="Tahoma" pitchFamily="34" charset="0"/>
                <a:cs typeface="Tahoma" pitchFamily="34" charset="0"/>
                <a:sym typeface="Wingdings" pitchFamily="2" charset="2"/>
              </a:rPr>
              <a:t></a:t>
            </a:r>
            <a:r>
              <a:rPr lang="en-US" sz="2400" smtClean="0">
                <a:latin typeface="Tahoma" pitchFamily="34" charset="0"/>
                <a:cs typeface="Tahoma" pitchFamily="34" charset="0"/>
                <a:sym typeface="Wingdings" pitchFamily="2" charset="2"/>
              </a:rPr>
              <a:t> penurunan biaya produksi marginal (modal, tenagakerja, energi dan material) berada di bawah biaya oportunitas sosial </a:t>
            </a:r>
            <a:r>
              <a:rPr lang="en-US" sz="2400" smtClean="0">
                <a:solidFill>
                  <a:srgbClr val="FF0000"/>
                </a:solidFill>
                <a:latin typeface="Tahoma" pitchFamily="34" charset="0"/>
                <a:cs typeface="Tahoma" pitchFamily="34" charset="0"/>
                <a:sym typeface="Wingdings" pitchFamily="2" charset="2"/>
              </a:rPr>
              <a:t></a:t>
            </a:r>
            <a:r>
              <a:rPr lang="en-US" sz="2400" smtClean="0">
                <a:latin typeface="Tahoma" pitchFamily="34" charset="0"/>
                <a:cs typeface="Tahoma" pitchFamily="34" charset="0"/>
                <a:sym typeface="Wingdings" pitchFamily="2" charset="2"/>
              </a:rPr>
              <a:t> mendorong penggunaan input yang disubsidi secara tidak efisien dan berlebihan.</a:t>
            </a:r>
          </a:p>
          <a:p>
            <a:pPr algn="just" eaLnBrk="1" hangingPunct="1"/>
            <a:endParaRPr lang="en-US" sz="800" smtClean="0">
              <a:latin typeface="Tahoma" pitchFamily="34" charset="0"/>
              <a:cs typeface="Tahoma" pitchFamily="34" charset="0"/>
              <a:sym typeface="Wingdings" pitchFamily="2" charset="2"/>
            </a:endParaRPr>
          </a:p>
          <a:p>
            <a:pPr algn="just" eaLnBrk="1" hangingPunct="1"/>
            <a:endParaRPr lang="en-US" sz="1000" smtClean="0">
              <a:latin typeface="Tahoma" pitchFamily="34" charset="0"/>
              <a:cs typeface="Tahoma" pitchFamily="34" charset="0"/>
              <a:sym typeface="Wingdings" pitchFamily="2" charset="2"/>
            </a:endParaRPr>
          </a:p>
          <a:p>
            <a:pPr algn="just" eaLnBrk="1" hangingPunct="1"/>
            <a:r>
              <a:rPr lang="en-US" sz="2400" smtClean="0">
                <a:latin typeface="Tahoma" pitchFamily="34" charset="0"/>
                <a:cs typeface="Tahoma" pitchFamily="34" charset="0"/>
                <a:sym typeface="Wingdings" pitchFamily="2" charset="2"/>
              </a:rPr>
              <a:t>Kegagalan institusi (</a:t>
            </a:r>
            <a:r>
              <a:rPr lang="en-US" sz="2400" i="1" smtClean="0">
                <a:latin typeface="Tahoma" pitchFamily="34" charset="0"/>
                <a:cs typeface="Tahoma" pitchFamily="34" charset="0"/>
                <a:sym typeface="Wingdings" pitchFamily="2" charset="2"/>
              </a:rPr>
              <a:t>open access</a:t>
            </a:r>
            <a:r>
              <a:rPr lang="en-US" sz="2400" smtClean="0">
                <a:latin typeface="Tahoma" pitchFamily="34" charset="0"/>
                <a:cs typeface="Tahoma" pitchFamily="34" charset="0"/>
                <a:sym typeface="Wingdings" pitchFamily="2" charset="2"/>
              </a:rPr>
              <a:t> dan ketiadaan jaminan status) </a:t>
            </a:r>
            <a:r>
              <a:rPr lang="en-US" sz="2400" smtClean="0">
                <a:solidFill>
                  <a:srgbClr val="FF0000"/>
                </a:solidFill>
                <a:latin typeface="Tahoma" pitchFamily="34" charset="0"/>
                <a:cs typeface="Tahoma" pitchFamily="34" charset="0"/>
                <a:sym typeface="Wingdings" pitchFamily="2" charset="2"/>
              </a:rPr>
              <a:t></a:t>
            </a:r>
            <a:r>
              <a:rPr lang="en-US" sz="2400" smtClean="0">
                <a:latin typeface="Tahoma" pitchFamily="34" charset="0"/>
                <a:cs typeface="Tahoma" pitchFamily="34" charset="0"/>
                <a:sym typeface="Wingdings" pitchFamily="2" charset="2"/>
              </a:rPr>
              <a:t> mengurangi manfaat pengguna dari konservasi sumberdaya yang bisa habis dan menghilangkan biaya pengguna marginal (penipisan) dari hitungan pembuat keputusan </a:t>
            </a:r>
            <a:r>
              <a:rPr lang="en-US" sz="2400" smtClean="0">
                <a:solidFill>
                  <a:srgbClr val="FF0000"/>
                </a:solidFill>
                <a:latin typeface="Tahoma" pitchFamily="34" charset="0"/>
                <a:cs typeface="Tahoma" pitchFamily="34" charset="0"/>
                <a:sym typeface="Wingdings" pitchFamily="2" charset="2"/>
              </a:rPr>
              <a:t></a:t>
            </a:r>
            <a:r>
              <a:rPr lang="en-US" sz="2400" smtClean="0">
                <a:latin typeface="Tahoma" pitchFamily="34" charset="0"/>
                <a:cs typeface="Tahoma" pitchFamily="34" charset="0"/>
                <a:sym typeface="Wingdings" pitchFamily="2" charset="2"/>
              </a:rPr>
              <a:t> barang dan jasa sumberdaya berada dalam kondisi </a:t>
            </a:r>
            <a:r>
              <a:rPr lang="en-US" sz="2400" i="1" smtClean="0">
                <a:solidFill>
                  <a:srgbClr val="FF0000"/>
                </a:solidFill>
                <a:latin typeface="Tahoma" pitchFamily="34" charset="0"/>
                <a:cs typeface="Tahoma" pitchFamily="34" charset="0"/>
                <a:sym typeface="Wingdings" pitchFamily="2" charset="2"/>
              </a:rPr>
              <a:t>underpriced</a:t>
            </a:r>
            <a:r>
              <a:rPr lang="en-US" sz="2400" i="1" smtClean="0">
                <a:latin typeface="Tahoma" pitchFamily="34" charset="0"/>
                <a:cs typeface="Tahoma" pitchFamily="34" charset="0"/>
                <a:sym typeface="Wingdings" pitchFamily="2" charset="2"/>
              </a:rPr>
              <a:t> </a:t>
            </a:r>
            <a:r>
              <a:rPr lang="en-US" sz="2400" smtClean="0">
                <a:latin typeface="Tahoma" pitchFamily="34" charset="0"/>
                <a:cs typeface="Tahoma" pitchFamily="34" charset="0"/>
                <a:sym typeface="Wingdings" pitchFamily="2" charset="2"/>
              </a:rPr>
              <a:t>dan </a:t>
            </a:r>
            <a:r>
              <a:rPr lang="en-US" sz="2400" i="1" smtClean="0">
                <a:solidFill>
                  <a:srgbClr val="FF0000"/>
                </a:solidFill>
                <a:latin typeface="Tahoma" pitchFamily="34" charset="0"/>
                <a:cs typeface="Tahoma" pitchFamily="34" charset="0"/>
                <a:sym typeface="Wingdings" pitchFamily="2" charset="2"/>
              </a:rPr>
              <a:t>over-consumed</a:t>
            </a:r>
            <a:r>
              <a:rPr lang="en-US" sz="2400" smtClean="0">
                <a:latin typeface="Tahoma" pitchFamily="34" charset="0"/>
                <a:cs typeface="Tahoma" pitchFamily="34" charset="0"/>
                <a:sym typeface="Wingdings" pitchFamily="2" charset="2"/>
              </a:rPr>
              <a:t>.</a:t>
            </a:r>
          </a:p>
          <a:p>
            <a:pPr algn="just" eaLnBrk="1" hangingPunct="1"/>
            <a:endParaRPr lang="en-US" sz="1000" smtClean="0">
              <a:latin typeface="Tahoma" pitchFamily="34" charset="0"/>
              <a:cs typeface="Tahoma" pitchFamily="34" charset="0"/>
              <a:sym typeface="Wingdings" pitchFamily="2" charset="2"/>
            </a:endParaRPr>
          </a:p>
        </p:txBody>
      </p:sp>
      <p:pic>
        <p:nvPicPr>
          <p:cNvPr id="16388" name="Picture 4"/>
          <p:cNvPicPr>
            <a:picLocks noChangeAspect="1" noChangeArrowheads="1"/>
          </p:cNvPicPr>
          <p:nvPr/>
        </p:nvPicPr>
        <p:blipFill>
          <a:blip r:embed="rId2"/>
          <a:srcRect/>
          <a:stretch>
            <a:fillRect/>
          </a:stretch>
        </p:blipFill>
        <p:spPr bwMode="auto">
          <a:xfrm>
            <a:off x="147638" y="152400"/>
            <a:ext cx="1103312"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600200" y="274638"/>
            <a:ext cx="7467600" cy="792162"/>
          </a:xfrm>
        </p:spPr>
        <p:txBody>
          <a:bodyPr/>
          <a:lstStyle/>
          <a:p>
            <a:pPr algn="ctr" eaLnBrk="1" hangingPunct="1"/>
            <a:r>
              <a:rPr lang="en-US" sz="3600" smtClean="0">
                <a:latin typeface="Bodoni MT Black" pitchFamily="18" charset="0"/>
              </a:rPr>
              <a:t>FULL-COST PRICING (6)</a:t>
            </a:r>
            <a:endParaRPr lang="ms-MY" sz="3600" smtClean="0">
              <a:latin typeface="Bodoni MT Black" pitchFamily="18" charset="0"/>
            </a:endParaRPr>
          </a:p>
        </p:txBody>
      </p:sp>
      <p:sp>
        <p:nvSpPr>
          <p:cNvPr id="17411" name="Rectangle 3"/>
          <p:cNvSpPr>
            <a:spLocks noGrp="1" noChangeArrowheads="1"/>
          </p:cNvSpPr>
          <p:nvPr>
            <p:ph type="body" idx="1"/>
          </p:nvPr>
        </p:nvSpPr>
        <p:spPr>
          <a:xfrm>
            <a:off x="0" y="2362200"/>
            <a:ext cx="9067800" cy="4495800"/>
          </a:xfrm>
        </p:spPr>
        <p:txBody>
          <a:bodyPr/>
          <a:lstStyle/>
          <a:p>
            <a:pPr algn="just" eaLnBrk="1" hangingPunct="1"/>
            <a:r>
              <a:rPr lang="en-US" sz="2400" smtClean="0">
                <a:latin typeface="Tahoma" pitchFamily="34" charset="0"/>
                <a:cs typeface="Tahoma" pitchFamily="34" charset="0"/>
                <a:sym typeface="Wingdings" pitchFamily="2" charset="2"/>
              </a:rPr>
              <a:t>Kegagalan pasar (eksternalitas lingkungan dan barang publik) </a:t>
            </a:r>
            <a:r>
              <a:rPr lang="en-US" sz="2400" smtClean="0">
                <a:solidFill>
                  <a:srgbClr val="FF0000"/>
                </a:solidFill>
                <a:latin typeface="Tahoma" pitchFamily="34" charset="0"/>
                <a:cs typeface="Tahoma" pitchFamily="34" charset="0"/>
                <a:sym typeface="Wingdings" pitchFamily="2" charset="2"/>
              </a:rPr>
              <a:t></a:t>
            </a:r>
            <a:r>
              <a:rPr lang="en-US" sz="2400" smtClean="0">
                <a:latin typeface="Tahoma" pitchFamily="34" charset="0"/>
                <a:cs typeface="Tahoma" pitchFamily="34" charset="0"/>
                <a:sym typeface="Wingdings" pitchFamily="2" charset="2"/>
              </a:rPr>
              <a:t> tidak memasukkan biaya dan manfaat sosial yang penting dalm perhitungan keputusan produsen dan konsumen.</a:t>
            </a:r>
          </a:p>
          <a:p>
            <a:pPr algn="just" eaLnBrk="1" hangingPunct="1"/>
            <a:endParaRPr lang="en-US" sz="2000" smtClean="0">
              <a:latin typeface="Tahoma" pitchFamily="34" charset="0"/>
              <a:cs typeface="Tahoma" pitchFamily="34" charset="0"/>
              <a:sym typeface="Wingdings" pitchFamily="2" charset="2"/>
            </a:endParaRPr>
          </a:p>
          <a:p>
            <a:pPr algn="just" eaLnBrk="1" hangingPunct="1"/>
            <a:r>
              <a:rPr lang="en-US" sz="2400" smtClean="0">
                <a:latin typeface="Tahoma" pitchFamily="34" charset="0"/>
                <a:cs typeface="Tahoma" pitchFamily="34" charset="0"/>
                <a:sym typeface="Wingdings" pitchFamily="2" charset="2"/>
              </a:rPr>
              <a:t>Ketiadaan harga pasar jasa-jasa lingkungan yang secara efektif membentuk biaya lingkungan marginal (biaya yang dibebankan kepada masyarakat akibat pengurangan jasa-jasa tersebut) </a:t>
            </a:r>
            <a:r>
              <a:rPr lang="en-US" sz="2400" smtClean="0">
                <a:solidFill>
                  <a:srgbClr val="FF0000"/>
                </a:solidFill>
                <a:latin typeface="Tahoma" pitchFamily="34" charset="0"/>
                <a:cs typeface="Tahoma" pitchFamily="34" charset="0"/>
                <a:sym typeface="Wingdings" pitchFamily="2" charset="2"/>
              </a:rPr>
              <a:t>sama dengan nol</a:t>
            </a:r>
            <a:r>
              <a:rPr lang="en-US" sz="2400" smtClean="0">
                <a:latin typeface="Tahoma" pitchFamily="34" charset="0"/>
                <a:cs typeface="Tahoma" pitchFamily="34" charset="0"/>
                <a:sym typeface="Wingdings" pitchFamily="2" charset="2"/>
              </a:rPr>
              <a:t> dari sudut pandang produsen dan konsumen.</a:t>
            </a:r>
            <a:endParaRPr lang="ms-MY" sz="2400" smtClean="0">
              <a:latin typeface="Tahoma" pitchFamily="34" charset="0"/>
              <a:cs typeface="Tahoma" pitchFamily="34" charset="0"/>
            </a:endParaRPr>
          </a:p>
          <a:p>
            <a:pPr algn="just" eaLnBrk="1" hangingPunct="1"/>
            <a:endParaRPr lang="ms-MY" sz="2400" smtClean="0">
              <a:latin typeface="Tahoma" pitchFamily="34" charset="0"/>
              <a:cs typeface="Tahoma" pitchFamily="34" charset="0"/>
            </a:endParaRPr>
          </a:p>
        </p:txBody>
      </p:sp>
      <p:pic>
        <p:nvPicPr>
          <p:cNvPr id="17412" name="Picture 4"/>
          <p:cNvPicPr>
            <a:picLocks noChangeAspect="1" noChangeArrowheads="1"/>
          </p:cNvPicPr>
          <p:nvPr/>
        </p:nvPicPr>
        <p:blipFill>
          <a:blip r:embed="rId2"/>
          <a:srcRect/>
          <a:stretch>
            <a:fillRect/>
          </a:stretch>
        </p:blipFill>
        <p:spPr bwMode="auto">
          <a:xfrm>
            <a:off x="147638" y="152400"/>
            <a:ext cx="1103312"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295400" y="152400"/>
            <a:ext cx="7848600" cy="1143000"/>
          </a:xfrm>
        </p:spPr>
        <p:txBody>
          <a:bodyPr/>
          <a:lstStyle/>
          <a:p>
            <a:pPr algn="ctr" eaLnBrk="1" hangingPunct="1"/>
            <a:r>
              <a:rPr lang="en-US" sz="3200" smtClean="0">
                <a:latin typeface="Bodoni MT Black" pitchFamily="18" charset="0"/>
              </a:rPr>
              <a:t>INTERNALISASI BIAYA EKSTERNAL MELALUI INSTRUMEN EKONOMI (1)</a:t>
            </a:r>
            <a:endParaRPr lang="ms-MY" sz="3200" smtClean="0">
              <a:latin typeface="Bodoni MT Black" pitchFamily="18" charset="0"/>
            </a:endParaRPr>
          </a:p>
        </p:txBody>
      </p:sp>
      <p:sp>
        <p:nvSpPr>
          <p:cNvPr id="18435" name="Rectangle 3"/>
          <p:cNvSpPr>
            <a:spLocks noGrp="1" noChangeArrowheads="1"/>
          </p:cNvSpPr>
          <p:nvPr>
            <p:ph type="body" idx="1"/>
          </p:nvPr>
        </p:nvSpPr>
        <p:spPr>
          <a:xfrm>
            <a:off x="0" y="1905000"/>
            <a:ext cx="9144000" cy="4953000"/>
          </a:xfrm>
        </p:spPr>
        <p:txBody>
          <a:bodyPr/>
          <a:lstStyle/>
          <a:p>
            <a:pPr algn="just" eaLnBrk="1" hangingPunct="1"/>
            <a:r>
              <a:rPr lang="en-US" sz="2400" smtClean="0">
                <a:latin typeface="Tahoma" pitchFamily="34" charset="0"/>
                <a:cs typeface="Tahoma" pitchFamily="34" charset="0"/>
              </a:rPr>
              <a:t>Instrumen ekonomi untuk manajemen lingkungan, seperti menghapus penyimpangan subsidi, menjamin hak kepemilikan, pajak polusi, biaya pengguna, </a:t>
            </a:r>
            <a:r>
              <a:rPr lang="en-US" sz="2400" i="1" smtClean="0">
                <a:latin typeface="Tahoma" pitchFamily="34" charset="0"/>
                <a:cs typeface="Tahoma" pitchFamily="34" charset="0"/>
              </a:rPr>
              <a:t>tradeable emmision permits</a:t>
            </a:r>
            <a:r>
              <a:rPr lang="en-US" sz="2400" smtClean="0">
                <a:latin typeface="Tahoma" pitchFamily="34" charset="0"/>
                <a:cs typeface="Tahoma" pitchFamily="34" charset="0"/>
              </a:rPr>
              <a:t>, dan pengembalian deposit bertujuan untuk membetulkan kesalahan yang ada, pengembalian </a:t>
            </a:r>
            <a:r>
              <a:rPr lang="en-US" sz="2400" i="1" smtClean="0">
                <a:latin typeface="Tahoma" pitchFamily="34" charset="0"/>
                <a:cs typeface="Tahoma" pitchFamily="34" charset="0"/>
              </a:rPr>
              <a:t>full-cost pricing</a:t>
            </a:r>
            <a:r>
              <a:rPr lang="en-US" sz="2400" smtClean="0">
                <a:latin typeface="Tahoma" pitchFamily="34" charset="0"/>
                <a:cs typeface="Tahoma" pitchFamily="34" charset="0"/>
              </a:rPr>
              <a:t>, dan penyusunan kembali alokasi sumberdaya </a:t>
            </a:r>
            <a:r>
              <a:rPr lang="en-US" sz="2400" smtClean="0">
                <a:solidFill>
                  <a:srgbClr val="FF0000"/>
                </a:solidFill>
                <a:latin typeface="Tahoma" pitchFamily="34" charset="0"/>
                <a:cs typeface="Tahoma" pitchFamily="34" charset="0"/>
                <a:sym typeface="Wingdings" pitchFamily="2" charset="2"/>
              </a:rPr>
              <a:t></a:t>
            </a:r>
            <a:r>
              <a:rPr lang="en-US" sz="2400" smtClean="0">
                <a:latin typeface="Tahoma" pitchFamily="34" charset="0"/>
                <a:cs typeface="Tahoma" pitchFamily="34" charset="0"/>
                <a:sym typeface="Wingdings" pitchFamily="2" charset="2"/>
              </a:rPr>
              <a:t> hal ini merupakan kondisi yang penting untuk </a:t>
            </a:r>
            <a:r>
              <a:rPr lang="en-US" sz="2400" b="1" smtClean="0">
                <a:solidFill>
                  <a:srgbClr val="FF0000"/>
                </a:solidFill>
                <a:latin typeface="Tahoma" pitchFamily="34" charset="0"/>
                <a:cs typeface="Tahoma" pitchFamily="34" charset="0"/>
                <a:sym typeface="Wingdings" pitchFamily="2" charset="2"/>
              </a:rPr>
              <a:t>pembangunan berkelanjutan</a:t>
            </a:r>
            <a:r>
              <a:rPr lang="en-US" sz="2400" smtClean="0">
                <a:latin typeface="Tahoma" pitchFamily="34" charset="0"/>
                <a:cs typeface="Tahoma" pitchFamily="34" charset="0"/>
                <a:sym typeface="Wingdings" pitchFamily="2" charset="2"/>
              </a:rPr>
              <a:t>.</a:t>
            </a:r>
          </a:p>
          <a:p>
            <a:pPr algn="just" eaLnBrk="1" hangingPunct="1"/>
            <a:endParaRPr lang="en-US" sz="1400" smtClean="0">
              <a:latin typeface="Tahoma" pitchFamily="34" charset="0"/>
              <a:cs typeface="Tahoma" pitchFamily="34" charset="0"/>
              <a:sym typeface="Wingdings" pitchFamily="2" charset="2"/>
            </a:endParaRPr>
          </a:p>
          <a:p>
            <a:pPr algn="just" eaLnBrk="1" hangingPunct="1"/>
            <a:r>
              <a:rPr lang="en-US" sz="2400" smtClean="0">
                <a:latin typeface="Tahoma" pitchFamily="34" charset="0"/>
                <a:cs typeface="Tahoma" pitchFamily="34" charset="0"/>
              </a:rPr>
              <a:t>Pentingnya internalisasi biaya lingkungan dalam pembangunan berkelanjutan serta peranan penting instrumen ekonomi dinyatakan dalam </a:t>
            </a:r>
            <a:r>
              <a:rPr lang="en-US" sz="2400" smtClean="0">
                <a:solidFill>
                  <a:srgbClr val="FF0000"/>
                </a:solidFill>
                <a:latin typeface="Tahoma" pitchFamily="34" charset="0"/>
                <a:cs typeface="Tahoma" pitchFamily="34" charset="0"/>
              </a:rPr>
              <a:t>Konferensi Lingkungan dan Pembangunan PBB</a:t>
            </a:r>
            <a:r>
              <a:rPr lang="en-US" sz="2400" smtClean="0">
                <a:latin typeface="Tahoma" pitchFamily="34" charset="0"/>
                <a:cs typeface="Tahoma" pitchFamily="34" charset="0"/>
              </a:rPr>
              <a:t> di Rio de Jeneiro pada bulan Juni 1992.</a:t>
            </a:r>
            <a:endParaRPr lang="ms-MY" sz="2400" smtClean="0">
              <a:latin typeface="Tahoma" pitchFamily="34" charset="0"/>
              <a:cs typeface="Tahoma" pitchFamily="34" charset="0"/>
            </a:endParaRPr>
          </a:p>
        </p:txBody>
      </p:sp>
      <p:pic>
        <p:nvPicPr>
          <p:cNvPr id="18436" name="Picture 4"/>
          <p:cNvPicPr>
            <a:picLocks noChangeAspect="1" noChangeArrowheads="1"/>
          </p:cNvPicPr>
          <p:nvPr/>
        </p:nvPicPr>
        <p:blipFill>
          <a:blip r:embed="rId2"/>
          <a:srcRect/>
          <a:stretch>
            <a:fillRect/>
          </a:stretch>
        </p:blipFill>
        <p:spPr bwMode="auto">
          <a:xfrm>
            <a:off x="147638" y="152400"/>
            <a:ext cx="1103312"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295400" y="152400"/>
            <a:ext cx="7772400" cy="1143000"/>
          </a:xfrm>
        </p:spPr>
        <p:txBody>
          <a:bodyPr/>
          <a:lstStyle/>
          <a:p>
            <a:pPr algn="ctr" eaLnBrk="1" hangingPunct="1"/>
            <a:r>
              <a:rPr lang="en-US" sz="3200" smtClean="0">
                <a:latin typeface="Bodoni MT Black" pitchFamily="18" charset="0"/>
              </a:rPr>
              <a:t>INTERNALISASI BIAYA EKSTERNAL MELALUI INSTRUMEN EKONOMI (2)</a:t>
            </a:r>
            <a:endParaRPr lang="ms-MY" sz="3200" smtClean="0">
              <a:latin typeface="Bodoni MT Black" pitchFamily="18" charset="0"/>
            </a:endParaRPr>
          </a:p>
        </p:txBody>
      </p:sp>
      <p:sp>
        <p:nvSpPr>
          <p:cNvPr id="19459" name="Rectangle 3"/>
          <p:cNvSpPr>
            <a:spLocks noGrp="1" noChangeArrowheads="1"/>
          </p:cNvSpPr>
          <p:nvPr>
            <p:ph type="body" idx="1"/>
          </p:nvPr>
        </p:nvSpPr>
        <p:spPr>
          <a:xfrm>
            <a:off x="0" y="1828800"/>
            <a:ext cx="9067800" cy="5029200"/>
          </a:xfrm>
        </p:spPr>
        <p:txBody>
          <a:bodyPr/>
          <a:lstStyle/>
          <a:p>
            <a:pPr algn="just" eaLnBrk="1" hangingPunct="1">
              <a:lnSpc>
                <a:spcPct val="90000"/>
              </a:lnSpc>
            </a:pPr>
            <a:r>
              <a:rPr lang="en-US" sz="2400" smtClean="0">
                <a:solidFill>
                  <a:srgbClr val="FF0000"/>
                </a:solidFill>
                <a:latin typeface="Tahoma" pitchFamily="34" charset="0"/>
                <a:cs typeface="Tahoma" pitchFamily="34" charset="0"/>
              </a:rPr>
              <a:t>Asas ke 16 Deklarasi Rio</a:t>
            </a:r>
            <a:r>
              <a:rPr lang="en-US" sz="2400" smtClean="0">
                <a:latin typeface="Tahoma" pitchFamily="34" charset="0"/>
                <a:cs typeface="Tahoma" pitchFamily="34" charset="0"/>
              </a:rPr>
              <a:t> menyatakan bahwa “ Otoritas nasional harus berusaha mempromosikan internalisasi biaya lingkungan serta penggunaan instrumen ekonomi, dengan mempertimbangkan pendekatan bahwasanya </a:t>
            </a:r>
            <a:r>
              <a:rPr lang="en-US" sz="2400" i="1" smtClean="0">
                <a:latin typeface="Tahoma" pitchFamily="34" charset="0"/>
                <a:cs typeface="Tahoma" pitchFamily="34" charset="0"/>
              </a:rPr>
              <a:t>polluter</a:t>
            </a:r>
            <a:r>
              <a:rPr lang="en-US" sz="2400" smtClean="0">
                <a:latin typeface="Tahoma" pitchFamily="34" charset="0"/>
                <a:cs typeface="Tahoma" pitchFamily="34" charset="0"/>
              </a:rPr>
              <a:t> pada prinsipnya harus menanggung biaya polusi dengan melihat kepentingan publik dan tanpa penyimpangan investasi dan perdagangan internasional (UN 1992)”</a:t>
            </a:r>
          </a:p>
          <a:p>
            <a:pPr algn="just" eaLnBrk="1" hangingPunct="1">
              <a:lnSpc>
                <a:spcPct val="90000"/>
              </a:lnSpc>
            </a:pPr>
            <a:endParaRPr lang="en-US" sz="1200" smtClean="0">
              <a:latin typeface="Tahoma" pitchFamily="34" charset="0"/>
              <a:cs typeface="Tahoma" pitchFamily="34" charset="0"/>
            </a:endParaRPr>
          </a:p>
          <a:p>
            <a:pPr algn="just" eaLnBrk="1" hangingPunct="1">
              <a:lnSpc>
                <a:spcPct val="90000"/>
              </a:lnSpc>
            </a:pPr>
            <a:r>
              <a:rPr lang="en-US" sz="2400" smtClean="0">
                <a:latin typeface="Tahoma" pitchFamily="34" charset="0"/>
                <a:cs typeface="Tahoma" pitchFamily="34" charset="0"/>
              </a:rPr>
              <a:t>Instrumen ekonomi idealnya digunakan untuk menyatukan aspek lingkungan dengan kebutuhan pembangunan, serta menyatukan kebijakan ekonomi dan lingkungan berdasarkan</a:t>
            </a:r>
            <a:r>
              <a:rPr lang="en-US" sz="2400" b="1" smtClean="0">
                <a:latin typeface="Tahoma" pitchFamily="34" charset="0"/>
                <a:cs typeface="Tahoma" pitchFamily="34" charset="0"/>
              </a:rPr>
              <a:t>:</a:t>
            </a:r>
            <a:r>
              <a:rPr lang="en-US" sz="2400" smtClean="0">
                <a:latin typeface="Tahoma" pitchFamily="34" charset="0"/>
                <a:cs typeface="Tahoma" pitchFamily="34" charset="0"/>
              </a:rPr>
              <a:t> </a:t>
            </a:r>
            <a:r>
              <a:rPr lang="en-US" sz="2400" smtClean="0">
                <a:solidFill>
                  <a:srgbClr val="FF0000"/>
                </a:solidFill>
                <a:latin typeface="Tahoma" pitchFamily="34" charset="0"/>
                <a:cs typeface="Tahoma" pitchFamily="34" charset="0"/>
              </a:rPr>
              <a:t>a)</a:t>
            </a:r>
            <a:r>
              <a:rPr lang="en-US" sz="2400" smtClean="0">
                <a:latin typeface="Tahoma" pitchFamily="34" charset="0"/>
                <a:cs typeface="Tahoma" pitchFamily="34" charset="0"/>
              </a:rPr>
              <a:t> perbaikan pasar, </a:t>
            </a:r>
            <a:r>
              <a:rPr lang="en-US" sz="2400" smtClean="0">
                <a:solidFill>
                  <a:srgbClr val="FF0000"/>
                </a:solidFill>
                <a:latin typeface="Tahoma" pitchFamily="34" charset="0"/>
                <a:cs typeface="Tahoma" pitchFamily="34" charset="0"/>
              </a:rPr>
              <a:t>b)</a:t>
            </a:r>
            <a:r>
              <a:rPr lang="en-US" sz="2400" smtClean="0">
                <a:latin typeface="Tahoma" pitchFamily="34" charset="0"/>
                <a:cs typeface="Tahoma" pitchFamily="34" charset="0"/>
              </a:rPr>
              <a:t> efisiensi atau minimisasi biaya, </a:t>
            </a:r>
            <a:r>
              <a:rPr lang="en-US" sz="2400" smtClean="0">
                <a:solidFill>
                  <a:srgbClr val="FF0000"/>
                </a:solidFill>
                <a:latin typeface="Tahoma" pitchFamily="34" charset="0"/>
                <a:cs typeface="Tahoma" pitchFamily="34" charset="0"/>
              </a:rPr>
              <a:t>c)</a:t>
            </a:r>
            <a:r>
              <a:rPr lang="en-US" sz="2400" smtClean="0">
                <a:latin typeface="Tahoma" pitchFamily="34" charset="0"/>
                <a:cs typeface="Tahoma" pitchFamily="34" charset="0"/>
              </a:rPr>
              <a:t> fleksibilitas, dan </a:t>
            </a:r>
            <a:r>
              <a:rPr lang="en-US" sz="2400" smtClean="0">
                <a:solidFill>
                  <a:srgbClr val="FF0000"/>
                </a:solidFill>
                <a:latin typeface="Tahoma" pitchFamily="34" charset="0"/>
                <a:cs typeface="Tahoma" pitchFamily="34" charset="0"/>
              </a:rPr>
              <a:t>d)</a:t>
            </a:r>
            <a:r>
              <a:rPr lang="en-US" sz="2400" smtClean="0">
                <a:latin typeface="Tahoma" pitchFamily="34" charset="0"/>
                <a:cs typeface="Tahoma" pitchFamily="34" charset="0"/>
              </a:rPr>
              <a:t> kemampuan menyesuaikan diri terhadap perubahan keadaan.</a:t>
            </a:r>
            <a:endParaRPr lang="ms-MY" sz="2400" smtClean="0">
              <a:latin typeface="Tahoma" pitchFamily="34" charset="0"/>
              <a:cs typeface="Tahoma" pitchFamily="34" charset="0"/>
            </a:endParaRPr>
          </a:p>
        </p:txBody>
      </p:sp>
      <p:pic>
        <p:nvPicPr>
          <p:cNvPr id="19460" name="Picture 4"/>
          <p:cNvPicPr>
            <a:picLocks noChangeAspect="1" noChangeArrowheads="1"/>
          </p:cNvPicPr>
          <p:nvPr/>
        </p:nvPicPr>
        <p:blipFill>
          <a:blip r:embed="rId2"/>
          <a:srcRect/>
          <a:stretch>
            <a:fillRect/>
          </a:stretch>
        </p:blipFill>
        <p:spPr bwMode="auto">
          <a:xfrm>
            <a:off x="147638" y="152400"/>
            <a:ext cx="1103312"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447800" y="152400"/>
            <a:ext cx="7696200" cy="1143000"/>
          </a:xfrm>
        </p:spPr>
        <p:txBody>
          <a:bodyPr/>
          <a:lstStyle/>
          <a:p>
            <a:pPr algn="ctr" eaLnBrk="1" hangingPunct="1"/>
            <a:r>
              <a:rPr lang="en-US" sz="3200" smtClean="0">
                <a:latin typeface="Bodoni MT Black" pitchFamily="18" charset="0"/>
              </a:rPr>
              <a:t>INTERNALISASI BIAYA EKSTERNAL MELALUI INSTRUMEN EKONOMI (3)</a:t>
            </a:r>
            <a:endParaRPr lang="ms-MY" sz="3200" smtClean="0">
              <a:latin typeface="Bodoni MT Black" pitchFamily="18" charset="0"/>
            </a:endParaRPr>
          </a:p>
        </p:txBody>
      </p:sp>
      <p:sp>
        <p:nvSpPr>
          <p:cNvPr id="20483" name="Rectangle 3"/>
          <p:cNvSpPr>
            <a:spLocks noGrp="1" noChangeArrowheads="1"/>
          </p:cNvSpPr>
          <p:nvPr>
            <p:ph type="body" idx="1"/>
          </p:nvPr>
        </p:nvSpPr>
        <p:spPr>
          <a:xfrm>
            <a:off x="0" y="1752600"/>
            <a:ext cx="9067800" cy="5105400"/>
          </a:xfrm>
        </p:spPr>
        <p:txBody>
          <a:bodyPr/>
          <a:lstStyle/>
          <a:p>
            <a:pPr algn="just" eaLnBrk="1" hangingPunct="1"/>
            <a:r>
              <a:rPr lang="en-US" sz="2400" smtClean="0">
                <a:latin typeface="Tahoma" pitchFamily="34" charset="0"/>
                <a:cs typeface="Tahoma" pitchFamily="34" charset="0"/>
              </a:rPr>
              <a:t>Instrumen ekonomi bisa dimanfaatkan untuk penyediaan tanda-tanda mengenai sumberdaya yang langka serta kerusakan lingkungan untuk mendorong penggunaan sumberdaya secara efisien dan meminimalkan limbah agar tercipta pembangunan berkelanjutan. </a:t>
            </a:r>
          </a:p>
          <a:p>
            <a:pPr algn="just" eaLnBrk="1" hangingPunct="1"/>
            <a:endParaRPr lang="en-US" sz="1200" smtClean="0">
              <a:latin typeface="Tahoma" pitchFamily="34" charset="0"/>
              <a:cs typeface="Tahoma" pitchFamily="34" charset="0"/>
            </a:endParaRPr>
          </a:p>
          <a:p>
            <a:pPr algn="just" eaLnBrk="1" hangingPunct="1"/>
            <a:r>
              <a:rPr lang="en-US" sz="2400" smtClean="0">
                <a:latin typeface="Tahoma" pitchFamily="34" charset="0"/>
                <a:cs typeface="Tahoma" pitchFamily="34" charset="0"/>
              </a:rPr>
              <a:t>Kunci dalam instrumen ekonomi adalah kemampuan untuk memanfaatkan kekuatan pasar dan kepentingan pribadi, serta membangun kekuatan dalam pembangunan berkelanjutan.</a:t>
            </a:r>
          </a:p>
          <a:p>
            <a:pPr algn="just" eaLnBrk="1" hangingPunct="1"/>
            <a:endParaRPr lang="en-US" sz="1200" smtClean="0">
              <a:latin typeface="Tahoma" pitchFamily="34" charset="0"/>
              <a:cs typeface="Tahoma" pitchFamily="34" charset="0"/>
            </a:endParaRPr>
          </a:p>
          <a:p>
            <a:pPr algn="just" eaLnBrk="1" hangingPunct="1"/>
            <a:r>
              <a:rPr lang="en-US" sz="2400" smtClean="0">
                <a:latin typeface="Tahoma" pitchFamily="34" charset="0"/>
                <a:cs typeface="Tahoma" pitchFamily="34" charset="0"/>
              </a:rPr>
              <a:t>Hal tersebut dapat terlaksana melalui perubahan insentif ekonomi untuk produsen dan konsumen, serta pemanfaatan berbagai informasi penting yang tersedia.</a:t>
            </a:r>
            <a:endParaRPr lang="ms-MY" sz="2400" smtClean="0">
              <a:latin typeface="Tahoma" pitchFamily="34" charset="0"/>
              <a:cs typeface="Tahoma" pitchFamily="34" charset="0"/>
            </a:endParaRPr>
          </a:p>
        </p:txBody>
      </p:sp>
      <p:pic>
        <p:nvPicPr>
          <p:cNvPr id="20484" name="Picture 4"/>
          <p:cNvPicPr>
            <a:picLocks noChangeAspect="1" noChangeArrowheads="1"/>
          </p:cNvPicPr>
          <p:nvPr/>
        </p:nvPicPr>
        <p:blipFill>
          <a:blip r:embed="rId2"/>
          <a:srcRect/>
          <a:stretch>
            <a:fillRect/>
          </a:stretch>
        </p:blipFill>
        <p:spPr bwMode="auto">
          <a:xfrm>
            <a:off x="147638" y="152400"/>
            <a:ext cx="1103312"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295400" y="0"/>
            <a:ext cx="7848600" cy="1143000"/>
          </a:xfrm>
        </p:spPr>
        <p:txBody>
          <a:bodyPr/>
          <a:lstStyle/>
          <a:p>
            <a:pPr algn="ctr" eaLnBrk="1" hangingPunct="1"/>
            <a:r>
              <a:rPr lang="en-US" sz="3200" smtClean="0">
                <a:latin typeface="Bodoni MT Black" pitchFamily="18" charset="0"/>
              </a:rPr>
              <a:t>EFISIENSI, EFEKTIFITAS BIAYA DAN KEADILAN (1)</a:t>
            </a:r>
            <a:endParaRPr lang="ms-MY" sz="3200" smtClean="0">
              <a:latin typeface="Bodoni MT Black" pitchFamily="18" charset="0"/>
            </a:endParaRPr>
          </a:p>
        </p:txBody>
      </p:sp>
      <p:sp>
        <p:nvSpPr>
          <p:cNvPr id="21507" name="Rectangle 3"/>
          <p:cNvSpPr>
            <a:spLocks noGrp="1" noChangeArrowheads="1"/>
          </p:cNvSpPr>
          <p:nvPr>
            <p:ph type="body" idx="1"/>
          </p:nvPr>
        </p:nvSpPr>
        <p:spPr>
          <a:xfrm>
            <a:off x="0" y="1752600"/>
            <a:ext cx="8991600" cy="4876800"/>
          </a:xfrm>
        </p:spPr>
        <p:txBody>
          <a:bodyPr/>
          <a:lstStyle/>
          <a:p>
            <a:pPr algn="just" eaLnBrk="1" hangingPunct="1"/>
            <a:r>
              <a:rPr lang="en-US" sz="2400" smtClean="0">
                <a:latin typeface="Tahoma" pitchFamily="34" charset="0"/>
                <a:cs typeface="Tahoma" pitchFamily="34" charset="0"/>
              </a:rPr>
              <a:t>Keuntungan lain dari penggunaan instrumen ekonomi adalah pemisahan pertanyaan siapa yang mengontrol polusi atau siapa yang melaksanakan konservasi, dari pertanyaan siapa yang harus membayar. </a:t>
            </a:r>
          </a:p>
          <a:p>
            <a:pPr algn="just" eaLnBrk="1" hangingPunct="1"/>
            <a:endParaRPr lang="en-US" sz="1200" smtClean="0">
              <a:latin typeface="Tahoma" pitchFamily="34" charset="0"/>
              <a:cs typeface="Tahoma" pitchFamily="34" charset="0"/>
            </a:endParaRPr>
          </a:p>
          <a:p>
            <a:pPr algn="just" eaLnBrk="1" hangingPunct="1"/>
            <a:r>
              <a:rPr lang="en-US" sz="2400" smtClean="0">
                <a:latin typeface="Tahoma" pitchFamily="34" charset="0"/>
                <a:cs typeface="Tahoma" pitchFamily="34" charset="0"/>
              </a:rPr>
              <a:t>Hal tersebut memungkinkan tercapainya </a:t>
            </a:r>
            <a:r>
              <a:rPr lang="en-US" sz="2400" smtClean="0">
                <a:solidFill>
                  <a:srgbClr val="FF0000"/>
                </a:solidFill>
                <a:latin typeface="Tahoma" pitchFamily="34" charset="0"/>
                <a:cs typeface="Tahoma" pitchFamily="34" charset="0"/>
              </a:rPr>
              <a:t>distribusi manfaat dan biaya yang seimbang</a:t>
            </a:r>
            <a:r>
              <a:rPr lang="en-US" sz="2400" smtClean="0">
                <a:latin typeface="Tahoma" pitchFamily="34" charset="0"/>
                <a:cs typeface="Tahoma" pitchFamily="34" charset="0"/>
              </a:rPr>
              <a:t> tanpa mengorbankan efisiensi dan efektifitas biaya untuk pembangunan yang optimal dan berkelanjutan.</a:t>
            </a:r>
          </a:p>
          <a:p>
            <a:pPr algn="just" eaLnBrk="1" hangingPunct="1"/>
            <a:endParaRPr lang="en-US" sz="1200" smtClean="0">
              <a:latin typeface="Tahoma" pitchFamily="34" charset="0"/>
              <a:cs typeface="Tahoma" pitchFamily="34" charset="0"/>
            </a:endParaRPr>
          </a:p>
          <a:p>
            <a:pPr algn="just" eaLnBrk="1" hangingPunct="1"/>
            <a:r>
              <a:rPr lang="en-US" sz="2400" smtClean="0">
                <a:latin typeface="Tahoma" pitchFamily="34" charset="0"/>
                <a:cs typeface="Tahoma" pitchFamily="34" charset="0"/>
              </a:rPr>
              <a:t>Untuk meminimalkan biaya agar tecapai efektifitas biaya, maka </a:t>
            </a:r>
            <a:r>
              <a:rPr lang="en-US" sz="2400" smtClean="0">
                <a:solidFill>
                  <a:srgbClr val="FF0000"/>
                </a:solidFill>
                <a:latin typeface="Tahoma" pitchFamily="34" charset="0"/>
                <a:cs typeface="Tahoma" pitchFamily="34" charset="0"/>
              </a:rPr>
              <a:t>kontrol polusi dan konservasi sumberdaya</a:t>
            </a:r>
            <a:r>
              <a:rPr lang="en-US" sz="2400" smtClean="0">
                <a:latin typeface="Tahoma" pitchFamily="34" charset="0"/>
                <a:cs typeface="Tahoma" pitchFamily="34" charset="0"/>
              </a:rPr>
              <a:t> harus dilaksanakan oleh pihak-pihak yang mampu melakukannya dengan biaya terendah.</a:t>
            </a:r>
            <a:endParaRPr lang="ms-MY" sz="2400" smtClean="0">
              <a:latin typeface="Tahoma" pitchFamily="34" charset="0"/>
              <a:cs typeface="Tahoma" pitchFamily="34" charset="0"/>
            </a:endParaRPr>
          </a:p>
        </p:txBody>
      </p:sp>
      <p:pic>
        <p:nvPicPr>
          <p:cNvPr id="21508" name="Picture 4"/>
          <p:cNvPicPr>
            <a:picLocks noChangeAspect="1" noChangeArrowheads="1"/>
          </p:cNvPicPr>
          <p:nvPr/>
        </p:nvPicPr>
        <p:blipFill>
          <a:blip r:embed="rId2"/>
          <a:srcRect/>
          <a:stretch>
            <a:fillRect/>
          </a:stretch>
        </p:blipFill>
        <p:spPr bwMode="auto">
          <a:xfrm>
            <a:off x="147638" y="152400"/>
            <a:ext cx="1103312"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990600" y="274638"/>
            <a:ext cx="8077200" cy="715962"/>
          </a:xfrm>
        </p:spPr>
        <p:txBody>
          <a:bodyPr/>
          <a:lstStyle/>
          <a:p>
            <a:pPr algn="ctr" eaLnBrk="1" hangingPunct="1">
              <a:defRPr/>
            </a:pPr>
            <a:r>
              <a:rPr lang="en-US" sz="3600" smtClean="0">
                <a:effectLst>
                  <a:outerShdw blurRad="38100" dist="38100" dir="2700000" algn="tl">
                    <a:srgbClr val="C0C0C0"/>
                  </a:outerShdw>
                </a:effectLst>
                <a:latin typeface="Bodoni MT Black" pitchFamily="18" charset="0"/>
              </a:rPr>
              <a:t>PENDAHULUAN (1)</a:t>
            </a:r>
          </a:p>
        </p:txBody>
      </p:sp>
      <p:sp>
        <p:nvSpPr>
          <p:cNvPr id="4099" name="Rectangle 3"/>
          <p:cNvSpPr>
            <a:spLocks noGrp="1" noChangeArrowheads="1"/>
          </p:cNvSpPr>
          <p:nvPr>
            <p:ph type="body" idx="1"/>
          </p:nvPr>
        </p:nvSpPr>
        <p:spPr>
          <a:xfrm>
            <a:off x="0" y="1905000"/>
            <a:ext cx="8991600" cy="4648200"/>
          </a:xfrm>
        </p:spPr>
        <p:txBody>
          <a:bodyPr/>
          <a:lstStyle/>
          <a:p>
            <a:pPr algn="just" eaLnBrk="1" hangingPunct="1"/>
            <a:r>
              <a:rPr lang="en-US" sz="2400" smtClean="0">
                <a:latin typeface="Tahoma" pitchFamily="34" charset="0"/>
                <a:cs typeface="Tahoma" pitchFamily="34" charset="0"/>
              </a:rPr>
              <a:t>Permintaan akan pembangunan berkelanjutan serta kebutuhan akan penanggulangan isu polusi global mengharuskan dibentuknya suatu kebijakan pembangunan yang baru dan efektif, dimana </a:t>
            </a:r>
            <a:r>
              <a:rPr lang="en-US" sz="2400" b="1" smtClean="0">
                <a:solidFill>
                  <a:srgbClr val="FF0000"/>
                </a:solidFill>
                <a:latin typeface="Tahoma" pitchFamily="34" charset="0"/>
                <a:cs typeface="Tahoma" pitchFamily="34" charset="0"/>
              </a:rPr>
              <a:t>instrumen ekonomi</a:t>
            </a:r>
            <a:r>
              <a:rPr lang="en-US" sz="2400" smtClean="0">
                <a:latin typeface="Tahoma" pitchFamily="34" charset="0"/>
                <a:cs typeface="Tahoma" pitchFamily="34" charset="0"/>
              </a:rPr>
              <a:t> memegang peranan penting.</a:t>
            </a:r>
          </a:p>
          <a:p>
            <a:pPr algn="just" eaLnBrk="1" hangingPunct="1">
              <a:buFontTx/>
              <a:buNone/>
            </a:pPr>
            <a:endParaRPr lang="en-US" sz="1200" smtClean="0">
              <a:latin typeface="Tahoma" pitchFamily="34" charset="0"/>
              <a:cs typeface="Tahoma" pitchFamily="34" charset="0"/>
            </a:endParaRPr>
          </a:p>
          <a:p>
            <a:pPr algn="just" eaLnBrk="1" hangingPunct="1"/>
            <a:r>
              <a:rPr lang="en-US" sz="2400" b="1" smtClean="0">
                <a:solidFill>
                  <a:srgbClr val="FF0000"/>
                </a:solidFill>
                <a:latin typeface="Tahoma" pitchFamily="34" charset="0"/>
                <a:cs typeface="Tahoma" pitchFamily="34" charset="0"/>
              </a:rPr>
              <a:t>Instrumen ekonomi</a:t>
            </a:r>
            <a:r>
              <a:rPr lang="en-US" sz="2400" smtClean="0">
                <a:latin typeface="Tahoma" pitchFamily="34" charset="0"/>
                <a:cs typeface="Tahoma" pitchFamily="34" charset="0"/>
              </a:rPr>
              <a:t> merupakan suatu kebijakan atau ukuran bagi lingkungan yang didasarkan pada mekanisme pasar melalui internalisasi nilai lingkungan (mekanisme penetapan biaya/ </a:t>
            </a:r>
            <a:r>
              <a:rPr lang="en-US" sz="2400" i="1" smtClean="0">
                <a:latin typeface="Tahoma" pitchFamily="34" charset="0"/>
                <a:cs typeface="Tahoma" pitchFamily="34" charset="0"/>
              </a:rPr>
              <a:t>full cost pricing</a:t>
            </a:r>
            <a:r>
              <a:rPr lang="en-US" sz="2400" smtClean="0">
                <a:latin typeface="Tahoma" pitchFamily="34" charset="0"/>
                <a:cs typeface="Tahoma" pitchFamily="34" charset="0"/>
              </a:rPr>
              <a:t>), dengan tujuan mengubah perilaku pihak yang merusak lingkungan.</a:t>
            </a:r>
          </a:p>
        </p:txBody>
      </p:sp>
      <p:pic>
        <p:nvPicPr>
          <p:cNvPr id="4100" name="Picture 6"/>
          <p:cNvPicPr>
            <a:picLocks noChangeAspect="1" noChangeArrowheads="1"/>
          </p:cNvPicPr>
          <p:nvPr/>
        </p:nvPicPr>
        <p:blipFill>
          <a:blip r:embed="rId2"/>
          <a:srcRect/>
          <a:stretch>
            <a:fillRect/>
          </a:stretch>
        </p:blipFill>
        <p:spPr bwMode="auto">
          <a:xfrm>
            <a:off x="147638" y="152400"/>
            <a:ext cx="1103312"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219200" y="0"/>
            <a:ext cx="7924800" cy="1143000"/>
          </a:xfrm>
        </p:spPr>
        <p:txBody>
          <a:bodyPr/>
          <a:lstStyle/>
          <a:p>
            <a:pPr algn="ctr" eaLnBrk="1" hangingPunct="1"/>
            <a:r>
              <a:rPr lang="en-US" sz="3200" smtClean="0">
                <a:latin typeface="Bodoni MT Black" pitchFamily="18" charset="0"/>
              </a:rPr>
              <a:t>EFISIENSI, EFEKTIFITAS BIAYA DAN KEADILAN (2)</a:t>
            </a:r>
            <a:endParaRPr lang="ms-MY" sz="3200" smtClean="0">
              <a:latin typeface="Bodoni MT Black" pitchFamily="18" charset="0"/>
            </a:endParaRPr>
          </a:p>
        </p:txBody>
      </p:sp>
      <p:sp>
        <p:nvSpPr>
          <p:cNvPr id="22531" name="Rectangle 3"/>
          <p:cNvSpPr>
            <a:spLocks noGrp="1" noChangeArrowheads="1"/>
          </p:cNvSpPr>
          <p:nvPr>
            <p:ph type="body" idx="1"/>
          </p:nvPr>
        </p:nvSpPr>
        <p:spPr>
          <a:xfrm>
            <a:off x="0" y="1600200"/>
            <a:ext cx="9067800" cy="5257800"/>
          </a:xfrm>
        </p:spPr>
        <p:txBody>
          <a:bodyPr/>
          <a:lstStyle/>
          <a:p>
            <a:pPr algn="just" eaLnBrk="1" hangingPunct="1"/>
            <a:r>
              <a:rPr lang="ms-MY" sz="2400" smtClean="0">
                <a:latin typeface="Tahoma" pitchFamily="34" charset="0"/>
              </a:rPr>
              <a:t>Agar efisien, pengendalian (</a:t>
            </a:r>
            <a:r>
              <a:rPr lang="ms-MY" sz="2400" i="1" smtClean="0">
                <a:latin typeface="Tahoma" pitchFamily="34" charset="0"/>
              </a:rPr>
              <a:t>control</a:t>
            </a:r>
            <a:r>
              <a:rPr lang="ms-MY" sz="2400" smtClean="0">
                <a:latin typeface="Tahoma" pitchFamily="34" charset="0"/>
              </a:rPr>
              <a:t>) polusi tidak diperlukan lagi, akan tetapi diganti melalui pembatasan manfaat berikutnya.</a:t>
            </a:r>
          </a:p>
          <a:p>
            <a:pPr algn="just" eaLnBrk="1" hangingPunct="1"/>
            <a:endParaRPr lang="ms-MY" sz="1200" smtClean="0">
              <a:latin typeface="Tahoma" pitchFamily="34" charset="0"/>
            </a:endParaRPr>
          </a:p>
          <a:p>
            <a:pPr algn="just" eaLnBrk="1" hangingPunct="1"/>
            <a:r>
              <a:rPr lang="ms-MY" sz="2400" smtClean="0">
                <a:latin typeface="Tahoma" pitchFamily="34" charset="0"/>
              </a:rPr>
              <a:t>Dalam hal ini kontrol polusi harus dilaksanakan secara langsung, dimana biaya tambahan pengontrolan polusi sama dengan manfaat tambahan. </a:t>
            </a:r>
            <a:r>
              <a:rPr lang="ms-MY" sz="2400" smtClean="0">
                <a:solidFill>
                  <a:srgbClr val="FF0000"/>
                </a:solidFill>
                <a:latin typeface="Tahoma" pitchFamily="34" charset="0"/>
              </a:rPr>
              <a:t>Misal:</a:t>
            </a:r>
            <a:r>
              <a:rPr lang="ms-MY" sz="2400" smtClean="0">
                <a:latin typeface="Tahoma" pitchFamily="34" charset="0"/>
              </a:rPr>
              <a:t> pencegahan kerusakan lingkungan.</a:t>
            </a:r>
          </a:p>
          <a:p>
            <a:pPr algn="just" eaLnBrk="1" hangingPunct="1"/>
            <a:endParaRPr lang="ms-MY" sz="1200" smtClean="0">
              <a:latin typeface="Tahoma" pitchFamily="34" charset="0"/>
            </a:endParaRPr>
          </a:p>
          <a:p>
            <a:pPr algn="just" eaLnBrk="1" hangingPunct="1"/>
            <a:r>
              <a:rPr lang="ms-MY" sz="2400" smtClean="0">
                <a:latin typeface="Tahoma" pitchFamily="34" charset="0"/>
              </a:rPr>
              <a:t>Agar tercipta keadilan, biaya pengontrolan polusi harus pihak-pihak yang telah ditentukan masyarakat yang telah diputuskan secara adil (baik produsen maupun konsumen).</a:t>
            </a:r>
          </a:p>
        </p:txBody>
      </p:sp>
      <p:pic>
        <p:nvPicPr>
          <p:cNvPr id="22532" name="Picture 4"/>
          <p:cNvPicPr>
            <a:picLocks noChangeAspect="1" noChangeArrowheads="1"/>
          </p:cNvPicPr>
          <p:nvPr/>
        </p:nvPicPr>
        <p:blipFill>
          <a:blip r:embed="rId2"/>
          <a:srcRect/>
          <a:stretch>
            <a:fillRect/>
          </a:stretch>
        </p:blipFill>
        <p:spPr bwMode="auto">
          <a:xfrm>
            <a:off x="147638" y="152400"/>
            <a:ext cx="1103312"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371600" y="152400"/>
            <a:ext cx="7772400" cy="1020763"/>
          </a:xfrm>
        </p:spPr>
        <p:txBody>
          <a:bodyPr/>
          <a:lstStyle/>
          <a:p>
            <a:pPr algn="ctr" eaLnBrk="1" hangingPunct="1"/>
            <a:r>
              <a:rPr lang="en-US" sz="3200" smtClean="0">
                <a:latin typeface="Bodoni MT Black" pitchFamily="18" charset="0"/>
              </a:rPr>
              <a:t>EFISIENSI, EFEKTIFITAS BIAYA DAN KEADILAN (3)</a:t>
            </a:r>
            <a:endParaRPr lang="ms-MY" sz="3200" smtClean="0">
              <a:latin typeface="Bodoni MT Black" pitchFamily="18" charset="0"/>
            </a:endParaRPr>
          </a:p>
        </p:txBody>
      </p:sp>
      <p:sp>
        <p:nvSpPr>
          <p:cNvPr id="23555" name="Rectangle 3"/>
          <p:cNvSpPr>
            <a:spLocks noGrp="1" noChangeArrowheads="1"/>
          </p:cNvSpPr>
          <p:nvPr>
            <p:ph type="body" idx="1"/>
          </p:nvPr>
        </p:nvSpPr>
        <p:spPr>
          <a:xfrm>
            <a:off x="0" y="1905000"/>
            <a:ext cx="9067800" cy="4953000"/>
          </a:xfrm>
        </p:spPr>
        <p:txBody>
          <a:bodyPr/>
          <a:lstStyle/>
          <a:p>
            <a:pPr algn="just" eaLnBrk="1" hangingPunct="1"/>
            <a:r>
              <a:rPr lang="ms-MY" sz="2400" smtClean="0">
                <a:latin typeface="Tahoma" pitchFamily="34" charset="0"/>
              </a:rPr>
              <a:t>Dalam hal ini (agar tercipta keadilan), maka </a:t>
            </a:r>
            <a:r>
              <a:rPr lang="ms-MY" sz="2400" i="1" smtClean="0">
                <a:latin typeface="Tahoma" pitchFamily="34" charset="0"/>
              </a:rPr>
              <a:t>polluter</a:t>
            </a:r>
            <a:r>
              <a:rPr lang="ms-MY" sz="2400" smtClean="0">
                <a:latin typeface="Tahoma" pitchFamily="34" charset="0"/>
              </a:rPr>
              <a:t> harus bertanggung jawab dalam membayar biaya pengurangan dan pengontrolan polusi </a:t>
            </a:r>
            <a:r>
              <a:rPr lang="ms-MY" sz="2400" smtClean="0">
                <a:solidFill>
                  <a:srgbClr val="FF0000"/>
                </a:solidFill>
                <a:latin typeface="Tahoma" pitchFamily="34" charset="0"/>
                <a:sym typeface="Wingdings" pitchFamily="2" charset="2"/>
              </a:rPr>
              <a:t></a:t>
            </a:r>
            <a:r>
              <a:rPr lang="ms-MY" sz="2400" smtClean="0">
                <a:latin typeface="Tahoma" pitchFamily="34" charset="0"/>
                <a:sym typeface="Wingdings" pitchFamily="2" charset="2"/>
              </a:rPr>
              <a:t> </a:t>
            </a:r>
            <a:r>
              <a:rPr lang="ms-MY" sz="2400" i="1" smtClean="0">
                <a:solidFill>
                  <a:srgbClr val="FF0000"/>
                </a:solidFill>
                <a:latin typeface="Tahoma" pitchFamily="34" charset="0"/>
                <a:sym typeface="Wingdings" pitchFamily="2" charset="2"/>
              </a:rPr>
              <a:t>Polluter Pays Principle</a:t>
            </a:r>
            <a:r>
              <a:rPr lang="ms-MY" sz="2400" smtClean="0">
                <a:latin typeface="Tahoma" pitchFamily="34" charset="0"/>
                <a:sym typeface="Wingdings" pitchFamily="2" charset="2"/>
              </a:rPr>
              <a:t>.</a:t>
            </a:r>
          </a:p>
          <a:p>
            <a:pPr algn="just" eaLnBrk="1" hangingPunct="1"/>
            <a:endParaRPr lang="ms-MY" sz="1200" smtClean="0">
              <a:latin typeface="Tahoma" pitchFamily="34" charset="0"/>
              <a:sym typeface="Wingdings" pitchFamily="2" charset="2"/>
            </a:endParaRPr>
          </a:p>
          <a:p>
            <a:pPr algn="just" eaLnBrk="1" hangingPunct="1"/>
            <a:r>
              <a:rPr lang="ms-MY" sz="2400" smtClean="0">
                <a:latin typeface="Tahoma" pitchFamily="34" charset="0"/>
                <a:sym typeface="Wingdings" pitchFamily="2" charset="2"/>
              </a:rPr>
              <a:t>Prinsip </a:t>
            </a:r>
            <a:r>
              <a:rPr lang="ms-MY" sz="2400" i="1" smtClean="0">
                <a:latin typeface="Tahoma" pitchFamily="34" charset="0"/>
                <a:sym typeface="Wingdings" pitchFamily="2" charset="2"/>
              </a:rPr>
              <a:t>Polluter Pays Principle</a:t>
            </a:r>
            <a:r>
              <a:rPr lang="ms-MY" sz="2400" smtClean="0">
                <a:latin typeface="Tahoma" pitchFamily="34" charset="0"/>
                <a:sym typeface="Wingdings" pitchFamily="2" charset="2"/>
              </a:rPr>
              <a:t> bukan satu-satunya aturan yang bisa diberlakukan. Prinsip lainnya yang bisa diterapkan untuk kasus yang bereda oleh masyarakat yang berbeda adalah </a:t>
            </a:r>
            <a:r>
              <a:rPr lang="ms-MY" sz="2400" smtClean="0">
                <a:solidFill>
                  <a:srgbClr val="FF0000"/>
                </a:solidFill>
                <a:latin typeface="Tahoma" pitchFamily="34" charset="0"/>
                <a:sym typeface="Wingdings" pitchFamily="2" charset="2"/>
              </a:rPr>
              <a:t>B</a:t>
            </a:r>
            <a:r>
              <a:rPr lang="ms-MY" sz="2400" i="1" smtClean="0">
                <a:solidFill>
                  <a:srgbClr val="FF0000"/>
                </a:solidFill>
                <a:latin typeface="Tahoma" pitchFamily="34" charset="0"/>
                <a:sym typeface="Wingdings" pitchFamily="2" charset="2"/>
              </a:rPr>
              <a:t>eneficiary Pays Principle</a:t>
            </a:r>
            <a:r>
              <a:rPr lang="ms-MY" sz="2400" smtClean="0">
                <a:latin typeface="Tahoma" pitchFamily="34" charset="0"/>
                <a:sym typeface="Wingdings" pitchFamily="2" charset="2"/>
              </a:rPr>
              <a:t>.</a:t>
            </a:r>
          </a:p>
          <a:p>
            <a:pPr algn="just" eaLnBrk="1" hangingPunct="1"/>
            <a:endParaRPr lang="ms-MY" sz="1200" smtClean="0">
              <a:latin typeface="Tahoma" pitchFamily="34" charset="0"/>
              <a:sym typeface="Wingdings" pitchFamily="2" charset="2"/>
            </a:endParaRPr>
          </a:p>
          <a:p>
            <a:pPr algn="just" eaLnBrk="1" hangingPunct="1"/>
            <a:r>
              <a:rPr lang="ms-MY" sz="2400" smtClean="0">
                <a:latin typeface="Tahoma" pitchFamily="34" charset="0"/>
                <a:sym typeface="Wingdings" pitchFamily="2" charset="2"/>
              </a:rPr>
              <a:t>Berdasarkan prinsip tersebut, pihak yang mendapatkan manfaat dari pelaksanaan konservasi atau kontrol polusi diharuskan membayar biaya yang dibutuh sesuai dengan manfaat yang diterima.</a:t>
            </a:r>
            <a:endParaRPr lang="ms-MY" sz="2400" i="1" smtClean="0">
              <a:latin typeface="Tahoma" pitchFamily="34" charset="0"/>
              <a:sym typeface="Wingdings" pitchFamily="2" charset="2"/>
            </a:endParaRPr>
          </a:p>
        </p:txBody>
      </p:sp>
      <p:pic>
        <p:nvPicPr>
          <p:cNvPr id="23556" name="Picture 4"/>
          <p:cNvPicPr>
            <a:picLocks noChangeAspect="1" noChangeArrowheads="1"/>
          </p:cNvPicPr>
          <p:nvPr/>
        </p:nvPicPr>
        <p:blipFill>
          <a:blip r:embed="rId2"/>
          <a:srcRect/>
          <a:stretch>
            <a:fillRect/>
          </a:stretch>
        </p:blipFill>
        <p:spPr bwMode="auto">
          <a:xfrm>
            <a:off x="147638" y="152400"/>
            <a:ext cx="1103312"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447800" y="274638"/>
            <a:ext cx="7620000" cy="1143000"/>
          </a:xfrm>
        </p:spPr>
        <p:txBody>
          <a:bodyPr/>
          <a:lstStyle/>
          <a:p>
            <a:pPr algn="ctr" eaLnBrk="1" hangingPunct="1"/>
            <a:r>
              <a:rPr lang="en-US" sz="3200" smtClean="0">
                <a:latin typeface="Bodoni MT Black" pitchFamily="18" charset="0"/>
              </a:rPr>
              <a:t>INSTRUMEN EKONOMI SEBAGAI SUMBER PENERIMAAN </a:t>
            </a:r>
          </a:p>
        </p:txBody>
      </p:sp>
      <p:sp>
        <p:nvSpPr>
          <p:cNvPr id="24579" name="Rectangle 3"/>
          <p:cNvSpPr>
            <a:spLocks noGrp="1" noChangeArrowheads="1"/>
          </p:cNvSpPr>
          <p:nvPr>
            <p:ph type="body" idx="1"/>
          </p:nvPr>
        </p:nvSpPr>
        <p:spPr>
          <a:xfrm>
            <a:off x="0" y="2590800"/>
            <a:ext cx="9067800" cy="4267200"/>
          </a:xfrm>
        </p:spPr>
        <p:txBody>
          <a:bodyPr/>
          <a:lstStyle/>
          <a:p>
            <a:pPr algn="just" eaLnBrk="1" hangingPunct="1"/>
            <a:r>
              <a:rPr lang="en-US" sz="2400" smtClean="0">
                <a:latin typeface="Tahoma" pitchFamily="34" charset="0"/>
              </a:rPr>
              <a:t>Penggunaan instrumen ekonomi akan </a:t>
            </a:r>
            <a:r>
              <a:rPr lang="en-US" sz="2400" smtClean="0">
                <a:solidFill>
                  <a:srgbClr val="0000CC"/>
                </a:solidFill>
                <a:latin typeface="Tahoma" pitchFamily="34" charset="0"/>
              </a:rPr>
              <a:t>meningkatkan penerimaan</a:t>
            </a:r>
            <a:r>
              <a:rPr lang="en-US" sz="2400" smtClean="0">
                <a:latin typeface="Tahoma" pitchFamily="34" charset="0"/>
              </a:rPr>
              <a:t> yang bisa digunakan untuk memperbaiki kualitas lingkungan (barang publik) atau digunakan untuk mengurangi penyimpangan pajak, seperti pajak pendapatan (mengurangi insentif untuk bekerja) dan pajak penjualan (mengubah keputusan konsumsi).</a:t>
            </a:r>
          </a:p>
        </p:txBody>
      </p:sp>
      <p:pic>
        <p:nvPicPr>
          <p:cNvPr id="24580" name="Picture 4"/>
          <p:cNvPicPr>
            <a:picLocks noChangeAspect="1" noChangeArrowheads="1"/>
          </p:cNvPicPr>
          <p:nvPr/>
        </p:nvPicPr>
        <p:blipFill>
          <a:blip r:embed="rId2"/>
          <a:srcRect/>
          <a:stretch>
            <a:fillRect/>
          </a:stretch>
        </p:blipFill>
        <p:spPr bwMode="auto">
          <a:xfrm>
            <a:off x="147638" y="152400"/>
            <a:ext cx="1103312"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WordArt 5"/>
          <p:cNvSpPr>
            <a:spLocks noChangeArrowheads="1" noChangeShapeType="1" noTextEdit="1"/>
          </p:cNvSpPr>
          <p:nvPr/>
        </p:nvSpPr>
        <p:spPr bwMode="auto">
          <a:xfrm>
            <a:off x="1828800" y="3886200"/>
            <a:ext cx="6248400" cy="2381250"/>
          </a:xfrm>
          <a:prstGeom prst="rect">
            <a:avLst/>
          </a:prstGeom>
        </p:spPr>
        <p:txBody>
          <a:bodyPr wrap="none" fromWordArt="1">
            <a:prstTxWarp prst="textFadeUp">
              <a:avLst>
                <a:gd name="adj" fmla="val 9991"/>
              </a:avLst>
            </a:prstTxWarp>
          </a:bodyPr>
          <a:lstStyle/>
          <a:p>
            <a:pPr algn="ctr"/>
            <a:r>
              <a:rPr lang="id-ID" sz="3600" kern="10">
                <a:ln w="12700">
                  <a:solidFill>
                    <a:srgbClr val="B2B2B2"/>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Black"/>
              </a:rPr>
              <a:t>TERIMAKASIH</a:t>
            </a:r>
          </a:p>
        </p:txBody>
      </p:sp>
      <p:pic>
        <p:nvPicPr>
          <p:cNvPr id="25603" name="Picture 7"/>
          <p:cNvPicPr>
            <a:picLocks noChangeAspect="1" noChangeArrowheads="1"/>
          </p:cNvPicPr>
          <p:nvPr/>
        </p:nvPicPr>
        <p:blipFill>
          <a:blip r:embed="rId2"/>
          <a:srcRect/>
          <a:stretch>
            <a:fillRect/>
          </a:stretch>
        </p:blipFill>
        <p:spPr bwMode="auto">
          <a:xfrm>
            <a:off x="3505200" y="609600"/>
            <a:ext cx="2206625" cy="228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990600" y="274638"/>
            <a:ext cx="8077200" cy="715962"/>
          </a:xfrm>
        </p:spPr>
        <p:txBody>
          <a:bodyPr/>
          <a:lstStyle/>
          <a:p>
            <a:pPr algn="ctr" eaLnBrk="1" hangingPunct="1">
              <a:defRPr/>
            </a:pPr>
            <a:r>
              <a:rPr lang="en-US" sz="3600" smtClean="0">
                <a:effectLst>
                  <a:outerShdw blurRad="38100" dist="38100" dir="2700000" algn="tl">
                    <a:srgbClr val="C0C0C0"/>
                  </a:outerShdw>
                </a:effectLst>
                <a:latin typeface="Bodoni MT Black" pitchFamily="18" charset="0"/>
              </a:rPr>
              <a:t>PENDAHULUAN (2)</a:t>
            </a:r>
          </a:p>
        </p:txBody>
      </p:sp>
      <p:sp>
        <p:nvSpPr>
          <p:cNvPr id="5123" name="Rectangle 3"/>
          <p:cNvSpPr>
            <a:spLocks noGrp="1" noChangeArrowheads="1"/>
          </p:cNvSpPr>
          <p:nvPr>
            <p:ph type="body" idx="1"/>
          </p:nvPr>
        </p:nvSpPr>
        <p:spPr>
          <a:xfrm>
            <a:off x="0" y="1905000"/>
            <a:ext cx="8991600" cy="4648200"/>
          </a:xfrm>
        </p:spPr>
        <p:txBody>
          <a:bodyPr/>
          <a:lstStyle/>
          <a:p>
            <a:pPr algn="just" eaLnBrk="1" hangingPunct="1"/>
            <a:r>
              <a:rPr lang="en-US" sz="2400" smtClean="0"/>
              <a:t>Instrumen ekonomi yang tersedia dalam penerapan insentif ekonomi untuk manajemen sumberdaya alam dan proteksi lingkungan meliputi </a:t>
            </a:r>
            <a:r>
              <a:rPr lang="en-US" sz="2400" smtClean="0">
                <a:solidFill>
                  <a:srgbClr val="FF0000"/>
                </a:solidFill>
              </a:rPr>
              <a:t>berbagai pilihan dan kemungkinan</a:t>
            </a:r>
            <a:r>
              <a:rPr lang="en-US" sz="2400" smtClean="0"/>
              <a:t>, serta alternatif dan kombinasi potensial yang hampir tidak ada batasnya.</a:t>
            </a:r>
            <a:endParaRPr lang="en-US" sz="2400" smtClean="0">
              <a:latin typeface="Tahoma" pitchFamily="34" charset="0"/>
              <a:cs typeface="Tahoma" pitchFamily="34" charset="0"/>
            </a:endParaRPr>
          </a:p>
          <a:p>
            <a:pPr algn="just" eaLnBrk="1" hangingPunct="1">
              <a:buFontTx/>
              <a:buNone/>
            </a:pPr>
            <a:endParaRPr lang="en-US" sz="1200" smtClean="0">
              <a:latin typeface="Tahoma" pitchFamily="34" charset="0"/>
              <a:cs typeface="Tahoma" pitchFamily="34" charset="0"/>
            </a:endParaRPr>
          </a:p>
          <a:p>
            <a:pPr algn="just" eaLnBrk="1" hangingPunct="1"/>
            <a:r>
              <a:rPr lang="en-US" sz="2400" smtClean="0"/>
              <a:t>Setiap instrumen yang bertujuan untuk mempengaruhi perubahan perilaku “agen ekonomi” dengan cara internalisasi lingkungan atau pengurangan biaya melalui perubahan struktur insentif yang dihadapi agen tersebut (dibandingkan dengan penetapan standar atau teknologi) dapat ditetapkan sebagai sebuah </a:t>
            </a:r>
            <a:r>
              <a:rPr lang="en-US" sz="2400" b="1" smtClean="0">
                <a:solidFill>
                  <a:srgbClr val="FF0000"/>
                </a:solidFill>
              </a:rPr>
              <a:t>instrumen ekonomi</a:t>
            </a:r>
            <a:r>
              <a:rPr lang="en-US" sz="2400" smtClean="0"/>
              <a:t>.</a:t>
            </a:r>
          </a:p>
        </p:txBody>
      </p:sp>
      <p:pic>
        <p:nvPicPr>
          <p:cNvPr id="5124" name="Picture 4"/>
          <p:cNvPicPr>
            <a:picLocks noChangeAspect="1" noChangeArrowheads="1"/>
          </p:cNvPicPr>
          <p:nvPr/>
        </p:nvPicPr>
        <p:blipFill>
          <a:blip r:embed="rId2"/>
          <a:srcRect/>
          <a:stretch>
            <a:fillRect/>
          </a:stretch>
        </p:blipFill>
        <p:spPr bwMode="auto">
          <a:xfrm>
            <a:off x="147638" y="152400"/>
            <a:ext cx="1103312"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838200" y="274638"/>
            <a:ext cx="8229600" cy="792162"/>
          </a:xfrm>
        </p:spPr>
        <p:txBody>
          <a:bodyPr/>
          <a:lstStyle/>
          <a:p>
            <a:pPr algn="ctr" eaLnBrk="1" hangingPunct="1">
              <a:defRPr/>
            </a:pPr>
            <a:r>
              <a:rPr lang="en-US" sz="3600" smtClean="0">
                <a:effectLst>
                  <a:outerShdw blurRad="38100" dist="38100" dir="2700000" algn="tl">
                    <a:srgbClr val="C0C0C0"/>
                  </a:outerShdw>
                </a:effectLst>
                <a:latin typeface="Bodoni MT Black" pitchFamily="18" charset="0"/>
              </a:rPr>
              <a:t>PENDAHULUAN (3)</a:t>
            </a:r>
          </a:p>
        </p:txBody>
      </p:sp>
      <p:sp>
        <p:nvSpPr>
          <p:cNvPr id="6147" name="Rectangle 3"/>
          <p:cNvSpPr>
            <a:spLocks noGrp="1" noChangeArrowheads="1"/>
          </p:cNvSpPr>
          <p:nvPr>
            <p:ph type="body" idx="1"/>
          </p:nvPr>
        </p:nvSpPr>
        <p:spPr>
          <a:xfrm>
            <a:off x="152400" y="1752600"/>
            <a:ext cx="8915400" cy="4953000"/>
          </a:xfrm>
        </p:spPr>
        <p:txBody>
          <a:bodyPr/>
          <a:lstStyle/>
          <a:p>
            <a:pPr algn="just" eaLnBrk="1" hangingPunct="1"/>
            <a:r>
              <a:rPr lang="en-US" sz="2400" smtClean="0">
                <a:latin typeface="Tahoma" pitchFamily="34" charset="0"/>
                <a:cs typeface="Tahoma" pitchFamily="34" charset="0"/>
              </a:rPr>
              <a:t>Pentingnya instrumen ekonomi untuk kebijakan lingkungan ditekankan dalam </a:t>
            </a:r>
            <a:r>
              <a:rPr lang="en-US" sz="2400" smtClean="0">
                <a:solidFill>
                  <a:srgbClr val="FF0000"/>
                </a:solidFill>
                <a:latin typeface="Tahoma" pitchFamily="34" charset="0"/>
                <a:cs typeface="Tahoma" pitchFamily="34" charset="0"/>
              </a:rPr>
              <a:t>Deklarasi Rio</a:t>
            </a:r>
            <a:r>
              <a:rPr lang="en-US" sz="2400" smtClean="0">
                <a:latin typeface="Tahoma" pitchFamily="34" charset="0"/>
                <a:cs typeface="Tahoma" pitchFamily="34" charset="0"/>
              </a:rPr>
              <a:t> dan </a:t>
            </a:r>
            <a:r>
              <a:rPr lang="en-US" sz="2400" smtClean="0">
                <a:solidFill>
                  <a:srgbClr val="FF0000"/>
                </a:solidFill>
                <a:latin typeface="Tahoma" pitchFamily="34" charset="0"/>
                <a:cs typeface="Tahoma" pitchFamily="34" charset="0"/>
              </a:rPr>
              <a:t>Agenda 21</a:t>
            </a:r>
            <a:r>
              <a:rPr lang="en-US" sz="2400" smtClean="0">
                <a:latin typeface="Tahoma" pitchFamily="34" charset="0"/>
                <a:cs typeface="Tahoma" pitchFamily="34" charset="0"/>
              </a:rPr>
              <a:t>, dimana instrumen ekonomi digunakan sebagai alat bagi otoritas nasional untuk mempromosikan internalisasi biaya lingkungan dan menerapkan </a:t>
            </a:r>
            <a:r>
              <a:rPr lang="en-US" sz="2400" b="1" i="1" smtClean="0">
                <a:solidFill>
                  <a:srgbClr val="FF0000"/>
                </a:solidFill>
                <a:latin typeface="Tahoma" pitchFamily="34" charset="0"/>
                <a:cs typeface="Tahoma" pitchFamily="34" charset="0"/>
              </a:rPr>
              <a:t>polluter-pay principle</a:t>
            </a:r>
            <a:r>
              <a:rPr lang="en-US" sz="2400" smtClean="0">
                <a:latin typeface="Tahoma" pitchFamily="34" charset="0"/>
                <a:cs typeface="Tahoma" pitchFamily="34" charset="0"/>
              </a:rPr>
              <a:t> dalam cara yang paling efisien.</a:t>
            </a:r>
          </a:p>
          <a:p>
            <a:pPr algn="just" eaLnBrk="1" hangingPunct="1"/>
            <a:endParaRPr lang="en-US" sz="1200" smtClean="0">
              <a:latin typeface="Tahoma" pitchFamily="34" charset="0"/>
              <a:cs typeface="Tahoma" pitchFamily="34" charset="0"/>
            </a:endParaRPr>
          </a:p>
          <a:p>
            <a:pPr algn="just" eaLnBrk="1" hangingPunct="1"/>
            <a:r>
              <a:rPr lang="en-US" sz="2400" smtClean="0">
                <a:latin typeface="Tahoma" pitchFamily="34" charset="0"/>
                <a:cs typeface="Tahoma" pitchFamily="34" charset="0"/>
              </a:rPr>
              <a:t>Instrumen ekonomi lingkungan penting dalam penyediaan insentif bagi pihak-pihak yang meresponnya untuk pembangunan berkelanjutan dan dapat membantu dalam meningkatkan pendanaan bagi konservasi sumberdaya alam dan lingkungan. </a:t>
            </a:r>
            <a:endParaRPr lang="en-US" sz="2400" smtClean="0">
              <a:latin typeface="Tahoma" pitchFamily="34" charset="0"/>
            </a:endParaRPr>
          </a:p>
        </p:txBody>
      </p:sp>
      <p:pic>
        <p:nvPicPr>
          <p:cNvPr id="6148" name="Picture 4"/>
          <p:cNvPicPr>
            <a:picLocks noChangeAspect="1" noChangeArrowheads="1"/>
          </p:cNvPicPr>
          <p:nvPr/>
        </p:nvPicPr>
        <p:blipFill>
          <a:blip r:embed="rId2"/>
          <a:srcRect/>
          <a:stretch>
            <a:fillRect/>
          </a:stretch>
        </p:blipFill>
        <p:spPr bwMode="auto">
          <a:xfrm>
            <a:off x="147638" y="152400"/>
            <a:ext cx="1103312" cy="11430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990600" y="274638"/>
            <a:ext cx="8077200" cy="639762"/>
          </a:xfrm>
        </p:spPr>
        <p:txBody>
          <a:bodyPr/>
          <a:lstStyle/>
          <a:p>
            <a:pPr algn="ctr" eaLnBrk="1" hangingPunct="1">
              <a:defRPr/>
            </a:pPr>
            <a:r>
              <a:rPr lang="en-US" sz="3600" smtClean="0">
                <a:effectLst>
                  <a:outerShdw blurRad="38100" dist="38100" dir="2700000" algn="tl">
                    <a:srgbClr val="C0C0C0"/>
                  </a:outerShdw>
                </a:effectLst>
                <a:latin typeface="Bodoni MT Black" pitchFamily="18" charset="0"/>
              </a:rPr>
              <a:t>PENDAHULUAN (4)</a:t>
            </a:r>
          </a:p>
        </p:txBody>
      </p:sp>
      <p:sp>
        <p:nvSpPr>
          <p:cNvPr id="7171" name="Rectangle 3"/>
          <p:cNvSpPr>
            <a:spLocks noGrp="1" noChangeArrowheads="1"/>
          </p:cNvSpPr>
          <p:nvPr>
            <p:ph type="body" idx="1"/>
          </p:nvPr>
        </p:nvSpPr>
        <p:spPr>
          <a:xfrm>
            <a:off x="152400" y="1828800"/>
            <a:ext cx="8839200" cy="4800600"/>
          </a:xfrm>
        </p:spPr>
        <p:txBody>
          <a:bodyPr/>
          <a:lstStyle/>
          <a:p>
            <a:pPr algn="just" eaLnBrk="1" hangingPunct="1">
              <a:lnSpc>
                <a:spcPct val="90000"/>
              </a:lnSpc>
            </a:pPr>
            <a:r>
              <a:rPr lang="en-US" sz="2400" smtClean="0">
                <a:latin typeface="Tahoma" pitchFamily="34" charset="0"/>
                <a:cs typeface="Tahoma" pitchFamily="34" charset="0"/>
              </a:rPr>
              <a:t>Kebijakan dan manajemen lingkungan, sebagaimana yang telah dilaksanakan di negara maju, dipisahkan dari kebijakan ekonomi dan pembangunan berkelanjutan.</a:t>
            </a:r>
          </a:p>
          <a:p>
            <a:pPr algn="just" eaLnBrk="1" hangingPunct="1">
              <a:lnSpc>
                <a:spcPct val="90000"/>
              </a:lnSpc>
              <a:buFontTx/>
              <a:buNone/>
            </a:pPr>
            <a:endParaRPr lang="en-US" sz="1200" smtClean="0">
              <a:latin typeface="Tahoma" pitchFamily="34" charset="0"/>
              <a:cs typeface="Tahoma" pitchFamily="34" charset="0"/>
            </a:endParaRPr>
          </a:p>
          <a:p>
            <a:pPr algn="just" eaLnBrk="1" hangingPunct="1">
              <a:lnSpc>
                <a:spcPct val="90000"/>
              </a:lnSpc>
            </a:pPr>
            <a:r>
              <a:rPr lang="en-US" sz="2400" smtClean="0">
                <a:latin typeface="Tahoma" pitchFamily="34" charset="0"/>
                <a:cs typeface="Tahoma" pitchFamily="34" charset="0"/>
              </a:rPr>
              <a:t>Pencapaian level yang tinggi dalam pembangunan ekonomi dengan akses terhadap sumberdaya yang tidak terbatas serta tidak dihalangi oleh pemerhati lingkungan, menyebabkan negara maju harus melindungi lingkungan dan kualitas kehidupan mereka dari efek samping aktivitas ekonomi.</a:t>
            </a:r>
          </a:p>
          <a:p>
            <a:pPr algn="just" eaLnBrk="1" hangingPunct="1">
              <a:lnSpc>
                <a:spcPct val="90000"/>
              </a:lnSpc>
            </a:pPr>
            <a:endParaRPr lang="en-US" sz="1200" smtClean="0">
              <a:latin typeface="Tahoma" pitchFamily="34" charset="0"/>
              <a:cs typeface="Tahoma" pitchFamily="34" charset="0"/>
            </a:endParaRPr>
          </a:p>
          <a:p>
            <a:pPr algn="just" eaLnBrk="1" hangingPunct="1">
              <a:lnSpc>
                <a:spcPct val="90000"/>
              </a:lnSpc>
            </a:pPr>
            <a:r>
              <a:rPr lang="en-US" sz="2400" smtClean="0">
                <a:latin typeface="Tahoma" pitchFamily="34" charset="0"/>
                <a:cs typeface="Tahoma" pitchFamily="34" charset="0"/>
              </a:rPr>
              <a:t>Dampak yang ditimbulkan antara lain polusi air dan udara, limbah berbahaya, serta perubahan iklim global.</a:t>
            </a:r>
          </a:p>
        </p:txBody>
      </p:sp>
      <p:pic>
        <p:nvPicPr>
          <p:cNvPr id="7172" name="Picture 5"/>
          <p:cNvPicPr>
            <a:picLocks noChangeAspect="1" noChangeArrowheads="1"/>
          </p:cNvPicPr>
          <p:nvPr/>
        </p:nvPicPr>
        <p:blipFill>
          <a:blip r:embed="rId2"/>
          <a:srcRect/>
          <a:stretch>
            <a:fillRect/>
          </a:stretch>
        </p:blipFill>
        <p:spPr bwMode="auto">
          <a:xfrm>
            <a:off x="147638" y="152400"/>
            <a:ext cx="1103312"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990600" y="350838"/>
            <a:ext cx="8077200" cy="715962"/>
          </a:xfrm>
        </p:spPr>
        <p:txBody>
          <a:bodyPr/>
          <a:lstStyle/>
          <a:p>
            <a:pPr algn="ctr" eaLnBrk="1" hangingPunct="1">
              <a:defRPr/>
            </a:pPr>
            <a:r>
              <a:rPr lang="en-US" sz="3600" smtClean="0">
                <a:effectLst>
                  <a:outerShdw blurRad="38100" dist="38100" dir="2700000" algn="tl">
                    <a:srgbClr val="C0C0C0"/>
                  </a:outerShdw>
                </a:effectLst>
                <a:latin typeface="Bodoni MT Black" pitchFamily="18" charset="0"/>
              </a:rPr>
              <a:t>PENDAHULUAN (5)</a:t>
            </a:r>
            <a:endParaRPr lang="ms-MY" sz="3600" smtClean="0">
              <a:effectLst>
                <a:outerShdw blurRad="38100" dist="38100" dir="2700000" algn="tl">
                  <a:srgbClr val="C0C0C0"/>
                </a:outerShdw>
              </a:effectLst>
              <a:latin typeface="Bodoni MT Black" pitchFamily="18" charset="0"/>
            </a:endParaRPr>
          </a:p>
        </p:txBody>
      </p:sp>
      <p:sp>
        <p:nvSpPr>
          <p:cNvPr id="8195" name="Rectangle 3"/>
          <p:cNvSpPr>
            <a:spLocks noGrp="1" noChangeArrowheads="1"/>
          </p:cNvSpPr>
          <p:nvPr>
            <p:ph type="body" idx="1"/>
          </p:nvPr>
        </p:nvSpPr>
        <p:spPr>
          <a:xfrm>
            <a:off x="0" y="1752600"/>
            <a:ext cx="9067800" cy="5105400"/>
          </a:xfrm>
        </p:spPr>
        <p:txBody>
          <a:bodyPr/>
          <a:lstStyle/>
          <a:p>
            <a:pPr algn="just" eaLnBrk="1" hangingPunct="1"/>
            <a:r>
              <a:rPr lang="en-US" sz="2400" smtClean="0">
                <a:latin typeface="Tahoma" pitchFamily="34" charset="0"/>
                <a:cs typeface="Tahoma" pitchFamily="34" charset="0"/>
              </a:rPr>
              <a:t>Dalam konteks tersebut, manajemen lingkungan dilihat sebagai sebuah </a:t>
            </a:r>
            <a:r>
              <a:rPr lang="en-US" sz="2400" smtClean="0">
                <a:solidFill>
                  <a:srgbClr val="FF0000"/>
                </a:solidFill>
                <a:latin typeface="Tahoma" pitchFamily="34" charset="0"/>
                <a:cs typeface="Tahoma" pitchFamily="34" charset="0"/>
              </a:rPr>
              <a:t>regulasi dan batasan</a:t>
            </a:r>
            <a:r>
              <a:rPr lang="en-US" sz="2400" smtClean="0">
                <a:latin typeface="Tahoma" pitchFamily="34" charset="0"/>
                <a:cs typeface="Tahoma" pitchFamily="34" charset="0"/>
              </a:rPr>
              <a:t> yang penting bagi aktivitas ekonomi untuk menahan laju kerusakan lingkungan.</a:t>
            </a:r>
          </a:p>
          <a:p>
            <a:pPr algn="just" eaLnBrk="1" hangingPunct="1"/>
            <a:endParaRPr lang="en-US" sz="1200" smtClean="0">
              <a:latin typeface="Tahoma" pitchFamily="34" charset="0"/>
              <a:cs typeface="Tahoma" pitchFamily="34" charset="0"/>
            </a:endParaRPr>
          </a:p>
          <a:p>
            <a:pPr algn="just" eaLnBrk="1" hangingPunct="1"/>
            <a:r>
              <a:rPr lang="en-US" sz="2400" smtClean="0">
                <a:latin typeface="Tahoma" pitchFamily="34" charset="0"/>
                <a:cs typeface="Tahoma" pitchFamily="34" charset="0"/>
              </a:rPr>
              <a:t>Pengalaman dengan </a:t>
            </a:r>
            <a:r>
              <a:rPr lang="en-US" sz="2400" smtClean="0">
                <a:solidFill>
                  <a:srgbClr val="FF0000"/>
                </a:solidFill>
                <a:latin typeface="Tahoma" pitchFamily="34" charset="0"/>
                <a:cs typeface="Tahoma" pitchFamily="34" charset="0"/>
              </a:rPr>
              <a:t>kebijakan lingkungan </a:t>
            </a:r>
            <a:r>
              <a:rPr lang="en-US" sz="2400" i="1" smtClean="0">
                <a:solidFill>
                  <a:srgbClr val="FF0000"/>
                </a:solidFill>
                <a:latin typeface="Tahoma" pitchFamily="34" charset="0"/>
                <a:cs typeface="Tahoma" pitchFamily="34" charset="0"/>
              </a:rPr>
              <a:t>standards-driven</a:t>
            </a:r>
            <a:r>
              <a:rPr lang="en-US" sz="2400" smtClean="0">
                <a:latin typeface="Tahoma" pitchFamily="34" charset="0"/>
                <a:cs typeface="Tahoma" pitchFamily="34" charset="0"/>
              </a:rPr>
              <a:t> di negara maju menunjukkan bahwa penetapan standar lingkungan dan teknologi sebagai tarikan pertumbuhan ekonomi membutuhkan biaya yang lebih besar dari perkiraan.</a:t>
            </a:r>
          </a:p>
          <a:p>
            <a:pPr algn="just" eaLnBrk="1" hangingPunct="1"/>
            <a:endParaRPr lang="en-US" sz="1200" smtClean="0">
              <a:latin typeface="Tahoma" pitchFamily="34" charset="0"/>
              <a:cs typeface="Tahoma" pitchFamily="34" charset="0"/>
            </a:endParaRPr>
          </a:p>
          <a:p>
            <a:pPr algn="just" eaLnBrk="1" hangingPunct="1"/>
            <a:r>
              <a:rPr lang="en-US" sz="2400" smtClean="0">
                <a:latin typeface="Tahoma" pitchFamily="34" charset="0"/>
                <a:cs typeface="Tahoma" pitchFamily="34" charset="0"/>
              </a:rPr>
              <a:t>Bagi negara berkembang, pemisahan kebijakan lingkungan dari kebijakan ekonomi dan usaha-usaha untuk mencapai pembangunan berkelanjutan berpotensi merusak perekonomian dan lingkungan.</a:t>
            </a:r>
            <a:endParaRPr lang="ms-MY" sz="2400" smtClean="0">
              <a:latin typeface="Tahoma" pitchFamily="34" charset="0"/>
              <a:cs typeface="Tahoma" pitchFamily="34" charset="0"/>
            </a:endParaRPr>
          </a:p>
        </p:txBody>
      </p:sp>
      <p:pic>
        <p:nvPicPr>
          <p:cNvPr id="8196" name="Picture 4"/>
          <p:cNvPicPr>
            <a:picLocks noChangeAspect="1" noChangeArrowheads="1"/>
          </p:cNvPicPr>
          <p:nvPr/>
        </p:nvPicPr>
        <p:blipFill>
          <a:blip r:embed="rId2"/>
          <a:srcRect/>
          <a:stretch>
            <a:fillRect/>
          </a:stretch>
        </p:blipFill>
        <p:spPr bwMode="auto">
          <a:xfrm>
            <a:off x="147638" y="152400"/>
            <a:ext cx="1103312"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1066800" y="274638"/>
            <a:ext cx="8001000" cy="639762"/>
          </a:xfrm>
        </p:spPr>
        <p:txBody>
          <a:bodyPr/>
          <a:lstStyle/>
          <a:p>
            <a:pPr algn="ctr" eaLnBrk="1" hangingPunct="1">
              <a:defRPr/>
            </a:pPr>
            <a:r>
              <a:rPr lang="en-US" sz="3600" smtClean="0">
                <a:effectLst>
                  <a:outerShdw blurRad="38100" dist="38100" dir="2700000" algn="tl">
                    <a:srgbClr val="C0C0C0"/>
                  </a:outerShdw>
                </a:effectLst>
                <a:latin typeface="Bodoni MT Black" pitchFamily="18" charset="0"/>
              </a:rPr>
              <a:t>PENDAHULUAN (6)</a:t>
            </a:r>
            <a:endParaRPr lang="ms-MY" sz="3600" smtClean="0">
              <a:effectLst>
                <a:outerShdw blurRad="38100" dist="38100" dir="2700000" algn="tl">
                  <a:srgbClr val="C0C0C0"/>
                </a:outerShdw>
              </a:effectLst>
              <a:latin typeface="Bodoni MT Black" pitchFamily="18" charset="0"/>
            </a:endParaRPr>
          </a:p>
        </p:txBody>
      </p:sp>
      <p:sp>
        <p:nvSpPr>
          <p:cNvPr id="9219" name="Rectangle 3"/>
          <p:cNvSpPr>
            <a:spLocks noGrp="1" noChangeArrowheads="1"/>
          </p:cNvSpPr>
          <p:nvPr>
            <p:ph type="body" idx="1"/>
          </p:nvPr>
        </p:nvSpPr>
        <p:spPr>
          <a:xfrm>
            <a:off x="0" y="1371600"/>
            <a:ext cx="9067800" cy="4953000"/>
          </a:xfrm>
        </p:spPr>
        <p:txBody>
          <a:bodyPr/>
          <a:lstStyle/>
          <a:p>
            <a:pPr algn="just" eaLnBrk="1" hangingPunct="1">
              <a:lnSpc>
                <a:spcPct val="90000"/>
              </a:lnSpc>
              <a:buFontTx/>
              <a:buNone/>
            </a:pPr>
            <a:endParaRPr lang="en-US" sz="2400" smtClean="0">
              <a:latin typeface="Tahoma" pitchFamily="34" charset="0"/>
              <a:cs typeface="Tahoma" pitchFamily="34" charset="0"/>
            </a:endParaRPr>
          </a:p>
          <a:p>
            <a:pPr algn="just" eaLnBrk="1" hangingPunct="1">
              <a:lnSpc>
                <a:spcPct val="90000"/>
              </a:lnSpc>
            </a:pPr>
            <a:r>
              <a:rPr lang="en-US" sz="2400" smtClean="0">
                <a:latin typeface="Tahoma" pitchFamily="34" charset="0"/>
                <a:cs typeface="Tahoma" pitchFamily="34" charset="0"/>
              </a:rPr>
              <a:t>Hal ini bisa dilihat dari standar kehidupan yang rendah, kemiskinan yang disebabkan oleh kerusakan lingkungan, dan eksploitasi sumberdaya alam yang makin meningkat.</a:t>
            </a:r>
          </a:p>
          <a:p>
            <a:pPr algn="just" eaLnBrk="1" hangingPunct="1">
              <a:lnSpc>
                <a:spcPct val="90000"/>
              </a:lnSpc>
            </a:pPr>
            <a:endParaRPr lang="en-US" sz="1200" smtClean="0">
              <a:latin typeface="Tahoma" pitchFamily="34" charset="0"/>
              <a:cs typeface="Tahoma" pitchFamily="34" charset="0"/>
            </a:endParaRPr>
          </a:p>
          <a:p>
            <a:pPr algn="just" eaLnBrk="1" hangingPunct="1">
              <a:lnSpc>
                <a:spcPct val="90000"/>
              </a:lnSpc>
            </a:pPr>
            <a:r>
              <a:rPr lang="en-US" sz="2400" smtClean="0">
                <a:latin typeface="Tahoma" pitchFamily="34" charset="0"/>
                <a:cs typeface="Tahoma" pitchFamily="34" charset="0"/>
              </a:rPr>
              <a:t>Pemberlakuan sistem </a:t>
            </a:r>
            <a:r>
              <a:rPr lang="en-US" sz="2400" i="1" smtClean="0">
                <a:solidFill>
                  <a:srgbClr val="FF0000"/>
                </a:solidFill>
                <a:latin typeface="Tahoma" pitchFamily="34" charset="0"/>
                <a:cs typeface="Tahoma" pitchFamily="34" charset="0"/>
              </a:rPr>
              <a:t>command-and-control</a:t>
            </a:r>
            <a:r>
              <a:rPr lang="en-US" sz="2400" smtClean="0">
                <a:solidFill>
                  <a:srgbClr val="FF0000"/>
                </a:solidFill>
                <a:latin typeface="Tahoma" pitchFamily="34" charset="0"/>
                <a:cs typeface="Tahoma" pitchFamily="34" charset="0"/>
              </a:rPr>
              <a:t> </a:t>
            </a:r>
            <a:r>
              <a:rPr lang="en-US" sz="2400" smtClean="0">
                <a:latin typeface="Tahoma" pitchFamily="34" charset="0"/>
                <a:cs typeface="Tahoma" pitchFamily="34" charset="0"/>
              </a:rPr>
              <a:t>membutuhkan banyaknya penggunaan sumberdaya seperti modal, penerimaan pemerintah, keahlian manajemen, kemampuan administratif, yang merupakan aspek yang langka dan terbatas dalam ekonomi berkembang </a:t>
            </a:r>
            <a:r>
              <a:rPr lang="en-US" sz="2400" smtClean="0">
                <a:latin typeface="Tahoma" pitchFamily="34" charset="0"/>
                <a:cs typeface="Tahoma" pitchFamily="34" charset="0"/>
                <a:sym typeface="Wingdings" pitchFamily="2" charset="2"/>
              </a:rPr>
              <a:t> </a:t>
            </a:r>
            <a:r>
              <a:rPr lang="en-US" sz="2400" smtClean="0">
                <a:solidFill>
                  <a:srgbClr val="FF0000"/>
                </a:solidFill>
                <a:latin typeface="Tahoma" pitchFamily="34" charset="0"/>
                <a:cs typeface="Tahoma" pitchFamily="34" charset="0"/>
                <a:sym typeface="Wingdings" pitchFamily="2" charset="2"/>
              </a:rPr>
              <a:t>TIDAK EFEKTIF</a:t>
            </a:r>
            <a:r>
              <a:rPr lang="en-US" sz="2400" smtClean="0">
                <a:latin typeface="Tahoma" pitchFamily="34" charset="0"/>
                <a:cs typeface="Tahoma" pitchFamily="34" charset="0"/>
              </a:rPr>
              <a:t>.</a:t>
            </a:r>
          </a:p>
          <a:p>
            <a:pPr algn="just" eaLnBrk="1" hangingPunct="1">
              <a:lnSpc>
                <a:spcPct val="90000"/>
              </a:lnSpc>
            </a:pPr>
            <a:endParaRPr lang="en-US" sz="1200" smtClean="0">
              <a:latin typeface="Tahoma" pitchFamily="34" charset="0"/>
              <a:cs typeface="Tahoma" pitchFamily="34" charset="0"/>
            </a:endParaRPr>
          </a:p>
          <a:p>
            <a:pPr algn="just" eaLnBrk="1" hangingPunct="1">
              <a:lnSpc>
                <a:spcPct val="90000"/>
              </a:lnSpc>
            </a:pPr>
            <a:r>
              <a:rPr lang="en-US" sz="2400" smtClean="0">
                <a:latin typeface="Tahoma" pitchFamily="34" charset="0"/>
                <a:cs typeface="Tahoma" pitchFamily="34" charset="0"/>
              </a:rPr>
              <a:t>Oleh karena itu diperlukan penerapan instrumen ekonomi dalam pembangunan berkelanjutan sebagaimana disebutkan di awal.</a:t>
            </a:r>
            <a:endParaRPr lang="ms-MY" sz="2400" smtClean="0">
              <a:latin typeface="Tahoma" pitchFamily="34" charset="0"/>
              <a:cs typeface="Tahoma" pitchFamily="34" charset="0"/>
            </a:endParaRPr>
          </a:p>
        </p:txBody>
      </p:sp>
      <p:pic>
        <p:nvPicPr>
          <p:cNvPr id="9220" name="Picture 4"/>
          <p:cNvPicPr>
            <a:picLocks noChangeAspect="1" noChangeArrowheads="1"/>
          </p:cNvPicPr>
          <p:nvPr/>
        </p:nvPicPr>
        <p:blipFill>
          <a:blip r:embed="rId2"/>
          <a:srcRect/>
          <a:stretch>
            <a:fillRect/>
          </a:stretch>
        </p:blipFill>
        <p:spPr bwMode="auto">
          <a:xfrm>
            <a:off x="147638" y="152400"/>
            <a:ext cx="1103312"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838200" y="152400"/>
            <a:ext cx="8305800" cy="1417638"/>
          </a:xfrm>
        </p:spPr>
        <p:txBody>
          <a:bodyPr/>
          <a:lstStyle/>
          <a:p>
            <a:pPr algn="ctr" eaLnBrk="1" hangingPunct="1"/>
            <a:r>
              <a:rPr lang="en-US" sz="3200" smtClean="0">
                <a:latin typeface="Bodoni MT Black" pitchFamily="18" charset="0"/>
              </a:rPr>
              <a:t>KERANGKA ANALISIS SERTA PERANAN DAN CAKUPAN INSTRUMEN EKONOMI (1)</a:t>
            </a:r>
            <a:endParaRPr lang="ms-MY" sz="3200" smtClean="0">
              <a:latin typeface="Bodoni MT Black" pitchFamily="18" charset="0"/>
            </a:endParaRPr>
          </a:p>
        </p:txBody>
      </p:sp>
      <p:sp>
        <p:nvSpPr>
          <p:cNvPr id="10243" name="Rectangle 3"/>
          <p:cNvSpPr>
            <a:spLocks noGrp="1" noChangeArrowheads="1"/>
          </p:cNvSpPr>
          <p:nvPr>
            <p:ph type="body" idx="1"/>
          </p:nvPr>
        </p:nvSpPr>
        <p:spPr>
          <a:xfrm>
            <a:off x="0" y="2133600"/>
            <a:ext cx="9067800" cy="4724400"/>
          </a:xfrm>
        </p:spPr>
        <p:txBody>
          <a:bodyPr/>
          <a:lstStyle/>
          <a:p>
            <a:pPr algn="just" eaLnBrk="1" hangingPunct="1"/>
            <a:r>
              <a:rPr lang="en-US" sz="2400" smtClean="0">
                <a:latin typeface="Tahoma" pitchFamily="34" charset="0"/>
                <a:cs typeface="Tahoma" pitchFamily="34" charset="0"/>
              </a:rPr>
              <a:t>Kombinasi kegagalan institusi, pasar dan kebijakan berdampak pada rendahnya harga aset lingkungan dan sumberdaya alam yang langka, yang berarti juga berdampak pada rendahnya harga barang dan jasa sumberdaya dan lingkungan.</a:t>
            </a:r>
          </a:p>
          <a:p>
            <a:pPr algn="just" eaLnBrk="1" hangingPunct="1"/>
            <a:endParaRPr lang="en-US" sz="1200" smtClean="0">
              <a:latin typeface="Tahoma" pitchFamily="34" charset="0"/>
              <a:cs typeface="Tahoma" pitchFamily="34" charset="0"/>
            </a:endParaRPr>
          </a:p>
          <a:p>
            <a:pPr algn="just" eaLnBrk="1" hangingPunct="1"/>
            <a:r>
              <a:rPr lang="en-US" sz="2400" smtClean="0">
                <a:latin typeface="Tahoma" pitchFamily="34" charset="0"/>
                <a:cs typeface="Tahoma" pitchFamily="34" charset="0"/>
              </a:rPr>
              <a:t>Kegagalan institusi </a:t>
            </a:r>
            <a:r>
              <a:rPr lang="en-US" sz="2400" smtClean="0">
                <a:solidFill>
                  <a:srgbClr val="FF0000"/>
                </a:solidFill>
                <a:latin typeface="Tahoma" pitchFamily="34" charset="0"/>
                <a:cs typeface="Tahoma" pitchFamily="34" charset="0"/>
                <a:sym typeface="Wingdings" pitchFamily="2" charset="2"/>
              </a:rPr>
              <a:t></a:t>
            </a:r>
            <a:r>
              <a:rPr lang="en-US" sz="2400" smtClean="0">
                <a:latin typeface="Tahoma" pitchFamily="34" charset="0"/>
                <a:cs typeface="Tahoma" pitchFamily="34" charset="0"/>
                <a:sym typeface="Wingdings" pitchFamily="2" charset="2"/>
              </a:rPr>
              <a:t> ketiadaan jaminan hak kepemilikan.</a:t>
            </a:r>
          </a:p>
          <a:p>
            <a:pPr algn="just" eaLnBrk="1" hangingPunct="1">
              <a:buFontTx/>
              <a:buNone/>
            </a:pPr>
            <a:r>
              <a:rPr lang="en-US" sz="2400" smtClean="0">
                <a:latin typeface="Tahoma" pitchFamily="34" charset="0"/>
                <a:cs typeface="Tahoma" pitchFamily="34" charset="0"/>
                <a:sym typeface="Wingdings" pitchFamily="2" charset="2"/>
              </a:rPr>
              <a:t>	Kegagalan pasar </a:t>
            </a:r>
            <a:r>
              <a:rPr lang="en-US" sz="2400" smtClean="0">
                <a:solidFill>
                  <a:srgbClr val="FF0000"/>
                </a:solidFill>
                <a:latin typeface="Tahoma" pitchFamily="34" charset="0"/>
                <a:cs typeface="Tahoma" pitchFamily="34" charset="0"/>
                <a:sym typeface="Wingdings" pitchFamily="2" charset="2"/>
              </a:rPr>
              <a:t></a:t>
            </a:r>
            <a:r>
              <a:rPr lang="en-US" sz="2400" smtClean="0">
                <a:latin typeface="Tahoma" pitchFamily="34" charset="0"/>
                <a:cs typeface="Tahoma" pitchFamily="34" charset="0"/>
                <a:sym typeface="Wingdings" pitchFamily="2" charset="2"/>
              </a:rPr>
              <a:t> eksternalitas lingkungan.</a:t>
            </a:r>
          </a:p>
          <a:p>
            <a:pPr algn="just" eaLnBrk="1" hangingPunct="1">
              <a:buFontTx/>
              <a:buNone/>
            </a:pPr>
            <a:r>
              <a:rPr lang="en-US" sz="2400" smtClean="0">
                <a:latin typeface="Tahoma" pitchFamily="34" charset="0"/>
                <a:cs typeface="Tahoma" pitchFamily="34" charset="0"/>
                <a:sym typeface="Wingdings" pitchFamily="2" charset="2"/>
              </a:rPr>
              <a:t>	Kegagalan kebijakan </a:t>
            </a:r>
            <a:r>
              <a:rPr lang="en-US" sz="2400" smtClean="0">
                <a:solidFill>
                  <a:srgbClr val="FF0000"/>
                </a:solidFill>
                <a:latin typeface="Tahoma" pitchFamily="34" charset="0"/>
                <a:cs typeface="Tahoma" pitchFamily="34" charset="0"/>
                <a:sym typeface="Wingdings" pitchFamily="2" charset="2"/>
              </a:rPr>
              <a:t></a:t>
            </a:r>
            <a:r>
              <a:rPr lang="en-US" sz="2400" smtClean="0">
                <a:latin typeface="Tahoma" pitchFamily="34" charset="0"/>
                <a:cs typeface="Tahoma" pitchFamily="34" charset="0"/>
                <a:sym typeface="Wingdings" pitchFamily="2" charset="2"/>
              </a:rPr>
              <a:t> penyimpangan subsidi.</a:t>
            </a:r>
          </a:p>
          <a:p>
            <a:pPr algn="just" eaLnBrk="1" hangingPunct="1">
              <a:buFontTx/>
              <a:buNone/>
            </a:pPr>
            <a:endParaRPr lang="en-US" sz="1200" smtClean="0">
              <a:latin typeface="Tahoma" pitchFamily="34" charset="0"/>
              <a:cs typeface="Tahoma" pitchFamily="34" charset="0"/>
              <a:sym typeface="Wingdings" pitchFamily="2" charset="2"/>
            </a:endParaRPr>
          </a:p>
          <a:p>
            <a:pPr algn="just" eaLnBrk="1" hangingPunct="1"/>
            <a:r>
              <a:rPr lang="en-US" sz="2400" smtClean="0">
                <a:latin typeface="Tahoma" pitchFamily="34" charset="0"/>
                <a:cs typeface="Tahoma" pitchFamily="34" charset="0"/>
                <a:sym typeface="Wingdings" pitchFamily="2" charset="2"/>
              </a:rPr>
              <a:t>Kegagalan tersebut akan menimbulkan ketimpangan antara biaya privat dan biaya sosial dari aktivitas produksi dan konsumsi. </a:t>
            </a:r>
            <a:endParaRPr lang="ms-MY" sz="2400" smtClean="0">
              <a:latin typeface="Tahoma" pitchFamily="34" charset="0"/>
              <a:cs typeface="Tahoma" pitchFamily="34" charset="0"/>
            </a:endParaRPr>
          </a:p>
        </p:txBody>
      </p:sp>
      <p:pic>
        <p:nvPicPr>
          <p:cNvPr id="10244" name="Picture 4"/>
          <p:cNvPicPr>
            <a:picLocks noChangeAspect="1" noChangeArrowheads="1"/>
          </p:cNvPicPr>
          <p:nvPr/>
        </p:nvPicPr>
        <p:blipFill>
          <a:blip r:embed="rId2"/>
          <a:srcRect/>
          <a:stretch>
            <a:fillRect/>
          </a:stretch>
        </p:blipFill>
        <p:spPr bwMode="auto">
          <a:xfrm>
            <a:off x="147638" y="152400"/>
            <a:ext cx="1103312"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62000" y="152400"/>
            <a:ext cx="8382000" cy="1417638"/>
          </a:xfrm>
        </p:spPr>
        <p:txBody>
          <a:bodyPr/>
          <a:lstStyle/>
          <a:p>
            <a:pPr algn="ctr" eaLnBrk="1" hangingPunct="1"/>
            <a:r>
              <a:rPr lang="en-US" sz="3200" smtClean="0">
                <a:latin typeface="Bodoni MT Black" pitchFamily="18" charset="0"/>
              </a:rPr>
              <a:t>KERANGKA ANALISIS SERTA PERANAN DAN CAKUPAN INSTRUMEN EKONOMI (2)</a:t>
            </a:r>
            <a:endParaRPr lang="ms-MY" sz="3200" smtClean="0">
              <a:latin typeface="Bodoni MT Black" pitchFamily="18" charset="0"/>
            </a:endParaRPr>
          </a:p>
        </p:txBody>
      </p:sp>
      <p:sp>
        <p:nvSpPr>
          <p:cNvPr id="11267" name="Rectangle 3"/>
          <p:cNvSpPr>
            <a:spLocks noGrp="1" noChangeArrowheads="1"/>
          </p:cNvSpPr>
          <p:nvPr>
            <p:ph type="body" idx="1"/>
          </p:nvPr>
        </p:nvSpPr>
        <p:spPr>
          <a:xfrm>
            <a:off x="0" y="2133600"/>
            <a:ext cx="9067800" cy="4724400"/>
          </a:xfrm>
        </p:spPr>
        <p:txBody>
          <a:bodyPr/>
          <a:lstStyle/>
          <a:p>
            <a:pPr algn="just" eaLnBrk="1" hangingPunct="1"/>
            <a:r>
              <a:rPr lang="en-US" sz="2400" smtClean="0">
                <a:latin typeface="Tahoma" pitchFamily="34" charset="0"/>
                <a:cs typeface="Tahoma" pitchFamily="34" charset="0"/>
              </a:rPr>
              <a:t>Dampak langsung dari permasalahan tersebut adalah dimana produsen dan konsumen tidak mendapatkan sinyal yang tepat mengenai sumberdaya langka yang mereka kurangi ataupun biaya kerusakan lingkungan yang mereka timbulkan.</a:t>
            </a:r>
          </a:p>
          <a:p>
            <a:pPr algn="just" eaLnBrk="1" hangingPunct="1"/>
            <a:endParaRPr lang="en-US" sz="1200" smtClean="0">
              <a:latin typeface="Tahoma" pitchFamily="34" charset="0"/>
              <a:cs typeface="Tahoma" pitchFamily="34" charset="0"/>
            </a:endParaRPr>
          </a:p>
          <a:p>
            <a:pPr algn="just" eaLnBrk="1" hangingPunct="1"/>
            <a:r>
              <a:rPr lang="en-US" sz="2400" smtClean="0">
                <a:latin typeface="Tahoma" pitchFamily="34" charset="0"/>
                <a:cs typeface="Tahoma" pitchFamily="34" charset="0"/>
              </a:rPr>
              <a:t>Permasalahan tersebut akan membawa kepada kondisi </a:t>
            </a:r>
            <a:r>
              <a:rPr lang="en-US" sz="2400" i="1" smtClean="0">
                <a:solidFill>
                  <a:srgbClr val="FF0000"/>
                </a:solidFill>
                <a:latin typeface="Tahoma" pitchFamily="34" charset="0"/>
                <a:cs typeface="Tahoma" pitchFamily="34" charset="0"/>
              </a:rPr>
              <a:t>over-production</a:t>
            </a:r>
            <a:r>
              <a:rPr lang="en-US" sz="2400" i="1" smtClean="0">
                <a:latin typeface="Tahoma" pitchFamily="34" charset="0"/>
                <a:cs typeface="Tahoma" pitchFamily="34" charset="0"/>
              </a:rPr>
              <a:t> </a:t>
            </a:r>
            <a:r>
              <a:rPr lang="en-US" sz="2400" smtClean="0">
                <a:latin typeface="Tahoma" pitchFamily="34" charset="0"/>
                <a:cs typeface="Tahoma" pitchFamily="34" charset="0"/>
              </a:rPr>
              <a:t>dan </a:t>
            </a:r>
            <a:r>
              <a:rPr lang="en-US" sz="2400" i="1" smtClean="0">
                <a:solidFill>
                  <a:srgbClr val="FF0000"/>
                </a:solidFill>
                <a:latin typeface="Tahoma" pitchFamily="34" charset="0"/>
                <a:cs typeface="Tahoma" pitchFamily="34" charset="0"/>
              </a:rPr>
              <a:t>over-consumption</a:t>
            </a:r>
            <a:r>
              <a:rPr lang="en-US" sz="2400" smtClean="0">
                <a:latin typeface="Tahoma" pitchFamily="34" charset="0"/>
                <a:cs typeface="Tahoma" pitchFamily="34" charset="0"/>
              </a:rPr>
              <a:t> komoditas yang merupakan sumberdaya yang menipis dan lingkungan yang tercemar.</a:t>
            </a:r>
          </a:p>
          <a:p>
            <a:pPr algn="just" eaLnBrk="1" hangingPunct="1"/>
            <a:endParaRPr lang="en-US" sz="1200" smtClean="0">
              <a:latin typeface="Tahoma" pitchFamily="34" charset="0"/>
              <a:cs typeface="Tahoma" pitchFamily="34" charset="0"/>
            </a:endParaRPr>
          </a:p>
          <a:p>
            <a:pPr algn="just" eaLnBrk="1" hangingPunct="1"/>
            <a:r>
              <a:rPr lang="en-US" sz="2400" smtClean="0">
                <a:latin typeface="Tahoma" pitchFamily="34" charset="0"/>
                <a:cs typeface="Tahoma" pitchFamily="34" charset="0"/>
              </a:rPr>
              <a:t>Selain itu juga akan menyebabkan </a:t>
            </a:r>
            <a:r>
              <a:rPr lang="en-US" sz="2400" i="1" smtClean="0">
                <a:solidFill>
                  <a:srgbClr val="FF0000"/>
                </a:solidFill>
                <a:latin typeface="Tahoma" pitchFamily="34" charset="0"/>
                <a:cs typeface="Tahoma" pitchFamily="34" charset="0"/>
              </a:rPr>
              <a:t>under-production </a:t>
            </a:r>
            <a:r>
              <a:rPr lang="en-US" sz="2400" smtClean="0">
                <a:latin typeface="Tahoma" pitchFamily="34" charset="0"/>
                <a:cs typeface="Tahoma" pitchFamily="34" charset="0"/>
              </a:rPr>
              <a:t>dan </a:t>
            </a:r>
            <a:r>
              <a:rPr lang="en-US" sz="2400" i="1" smtClean="0">
                <a:solidFill>
                  <a:srgbClr val="FF0000"/>
                </a:solidFill>
                <a:latin typeface="Tahoma" pitchFamily="34" charset="0"/>
                <a:cs typeface="Tahoma" pitchFamily="34" charset="0"/>
              </a:rPr>
              <a:t>under-consumption</a:t>
            </a:r>
            <a:r>
              <a:rPr lang="en-US" sz="2400" i="1" smtClean="0">
                <a:latin typeface="Tahoma" pitchFamily="34" charset="0"/>
                <a:cs typeface="Tahoma" pitchFamily="34" charset="0"/>
              </a:rPr>
              <a:t> </a:t>
            </a:r>
            <a:r>
              <a:rPr lang="en-US" sz="2400" smtClean="0">
                <a:latin typeface="Tahoma" pitchFamily="34" charset="0"/>
                <a:cs typeface="Tahoma" pitchFamily="34" charset="0"/>
              </a:rPr>
              <a:t>untuk sumberdaya yang masih masih tersedia banyak dan lingkungan yang tidak tercemar.</a:t>
            </a:r>
            <a:endParaRPr lang="ms-MY" sz="2400" smtClean="0">
              <a:latin typeface="Tahoma" pitchFamily="34" charset="0"/>
              <a:cs typeface="Tahoma" pitchFamily="34" charset="0"/>
            </a:endParaRPr>
          </a:p>
        </p:txBody>
      </p:sp>
      <p:pic>
        <p:nvPicPr>
          <p:cNvPr id="11268" name="Picture 4"/>
          <p:cNvPicPr>
            <a:picLocks noChangeAspect="1" noChangeArrowheads="1"/>
          </p:cNvPicPr>
          <p:nvPr/>
        </p:nvPicPr>
        <p:blipFill>
          <a:blip r:embed="rId2"/>
          <a:srcRect/>
          <a:stretch>
            <a:fillRect/>
          </a:stretch>
        </p:blipFill>
        <p:spPr bwMode="auto">
          <a:xfrm>
            <a:off x="147638" y="152400"/>
            <a:ext cx="1103312"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ind_0413_slide">
  <a:themeElements>
    <a:clrScheme name="ind_0413_slide 1">
      <a:dk1>
        <a:srgbClr val="000000"/>
      </a:dk1>
      <a:lt1>
        <a:srgbClr val="F0FFFF"/>
      </a:lt1>
      <a:dk2>
        <a:srgbClr val="000000"/>
      </a:dk2>
      <a:lt2>
        <a:srgbClr val="7D7D7D"/>
      </a:lt2>
      <a:accent1>
        <a:srgbClr val="99FFFF"/>
      </a:accent1>
      <a:accent2>
        <a:srgbClr val="46D9D9"/>
      </a:accent2>
      <a:accent3>
        <a:srgbClr val="F6FFFF"/>
      </a:accent3>
      <a:accent4>
        <a:srgbClr val="000000"/>
      </a:accent4>
      <a:accent5>
        <a:srgbClr val="CAFFFF"/>
      </a:accent5>
      <a:accent6>
        <a:srgbClr val="3FC4C4"/>
      </a:accent6>
      <a:hlink>
        <a:srgbClr val="008686"/>
      </a:hlink>
      <a:folHlink>
        <a:srgbClr val="1B4547"/>
      </a:folHlink>
    </a:clrScheme>
    <a:fontScheme name="ind_0413_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nd_0413_slide 1">
        <a:dk1>
          <a:srgbClr val="000000"/>
        </a:dk1>
        <a:lt1>
          <a:srgbClr val="F0FFFF"/>
        </a:lt1>
        <a:dk2>
          <a:srgbClr val="000000"/>
        </a:dk2>
        <a:lt2>
          <a:srgbClr val="7D7D7D"/>
        </a:lt2>
        <a:accent1>
          <a:srgbClr val="99FFFF"/>
        </a:accent1>
        <a:accent2>
          <a:srgbClr val="46D9D9"/>
        </a:accent2>
        <a:accent3>
          <a:srgbClr val="F6FFFF"/>
        </a:accent3>
        <a:accent4>
          <a:srgbClr val="000000"/>
        </a:accent4>
        <a:accent5>
          <a:srgbClr val="CAFFFF"/>
        </a:accent5>
        <a:accent6>
          <a:srgbClr val="3FC4C4"/>
        </a:accent6>
        <a:hlink>
          <a:srgbClr val="008686"/>
        </a:hlink>
        <a:folHlink>
          <a:srgbClr val="1B4547"/>
        </a:folHlink>
      </a:clrScheme>
      <a:clrMap bg1="lt1" tx1="dk1" bg2="lt2" tx2="dk2" accent1="accent1" accent2="accent2" accent3="accent3" accent4="accent4" accent5="accent5" accent6="accent6" hlink="hlink" folHlink="folHlink"/>
    </a:extraClrScheme>
    <a:extraClrScheme>
      <a:clrScheme name="ind_0413_slide 2">
        <a:dk1>
          <a:srgbClr val="000000"/>
        </a:dk1>
        <a:lt1>
          <a:srgbClr val="F0FFFF"/>
        </a:lt1>
        <a:dk2>
          <a:srgbClr val="000000"/>
        </a:dk2>
        <a:lt2>
          <a:srgbClr val="7D7D7D"/>
        </a:lt2>
        <a:accent1>
          <a:srgbClr val="FFF45C"/>
        </a:accent1>
        <a:accent2>
          <a:srgbClr val="61FFFF"/>
        </a:accent2>
        <a:accent3>
          <a:srgbClr val="F6FFFF"/>
        </a:accent3>
        <a:accent4>
          <a:srgbClr val="000000"/>
        </a:accent4>
        <a:accent5>
          <a:srgbClr val="FFF8B5"/>
        </a:accent5>
        <a:accent6>
          <a:srgbClr val="57E7E7"/>
        </a:accent6>
        <a:hlink>
          <a:srgbClr val="005299"/>
        </a:hlink>
        <a:folHlink>
          <a:srgbClr val="998F00"/>
        </a:folHlink>
      </a:clrScheme>
      <a:clrMap bg1="lt1" tx1="dk1" bg2="lt2" tx2="dk2" accent1="accent1" accent2="accent2" accent3="accent3" accent4="accent4" accent5="accent5" accent6="accent6" hlink="hlink" folHlink="folHlink"/>
    </a:extraClrScheme>
    <a:extraClrScheme>
      <a:clrScheme name="ind_0413_slide 3">
        <a:dk1>
          <a:srgbClr val="000000"/>
        </a:dk1>
        <a:lt1>
          <a:srgbClr val="F0FFFF"/>
        </a:lt1>
        <a:dk2>
          <a:srgbClr val="000000"/>
        </a:dk2>
        <a:lt2>
          <a:srgbClr val="7D7D7D"/>
        </a:lt2>
        <a:accent1>
          <a:srgbClr val="8AFFFF"/>
        </a:accent1>
        <a:accent2>
          <a:srgbClr val="FFB255"/>
        </a:accent2>
        <a:accent3>
          <a:srgbClr val="F6FFFF"/>
        </a:accent3>
        <a:accent4>
          <a:srgbClr val="000000"/>
        </a:accent4>
        <a:accent5>
          <a:srgbClr val="C4FFFF"/>
        </a:accent5>
        <a:accent6>
          <a:srgbClr val="E7A14C"/>
        </a:accent6>
        <a:hlink>
          <a:srgbClr val="CE6584"/>
        </a:hlink>
        <a:folHlink>
          <a:srgbClr val="CE8263"/>
        </a:folHlink>
      </a:clrScheme>
      <a:clrMap bg1="lt1" tx1="dk1" bg2="lt2" tx2="dk2" accent1="accent1" accent2="accent2" accent3="accent3" accent4="accent4" accent5="accent5" accent6="accent6" hlink="hlink" folHlink="folHlink"/>
    </a:extraClrScheme>
    <a:extraClrScheme>
      <a:clrScheme name="ind_0413_slide 4">
        <a:dk1>
          <a:srgbClr val="000000"/>
        </a:dk1>
        <a:lt1>
          <a:srgbClr val="F0FFFF"/>
        </a:lt1>
        <a:dk2>
          <a:srgbClr val="000000"/>
        </a:dk2>
        <a:lt2>
          <a:srgbClr val="7D7D7D"/>
        </a:lt2>
        <a:accent1>
          <a:srgbClr val="70FFFF"/>
        </a:accent1>
        <a:accent2>
          <a:srgbClr val="FFF570"/>
        </a:accent2>
        <a:accent3>
          <a:srgbClr val="F6FFFF"/>
        </a:accent3>
        <a:accent4>
          <a:srgbClr val="000000"/>
        </a:accent4>
        <a:accent5>
          <a:srgbClr val="BBFFFF"/>
        </a:accent5>
        <a:accent6>
          <a:srgbClr val="E7DE65"/>
        </a:accent6>
        <a:hlink>
          <a:srgbClr val="4754FF"/>
        </a:hlink>
        <a:folHlink>
          <a:srgbClr val="FF6329"/>
        </a:folHlink>
      </a:clrScheme>
      <a:clrMap bg1="lt1" tx1="dk1" bg2="lt2" tx2="dk2" accent1="accent1" accent2="accent2" accent3="accent3" accent4="accent4" accent5="accent5" accent6="accent6" hlink="hlink" folHlink="folHlink"/>
    </a:extraClrScheme>
    <a:extraClrScheme>
      <a:clrScheme name="ind_0413_slide 5">
        <a:dk1>
          <a:srgbClr val="000000"/>
        </a:dk1>
        <a:lt1>
          <a:srgbClr val="FFFFFF"/>
        </a:lt1>
        <a:dk2>
          <a:srgbClr val="000000"/>
        </a:dk2>
        <a:lt2>
          <a:srgbClr val="7D7D7D"/>
        </a:lt2>
        <a:accent1>
          <a:srgbClr val="99FFFF"/>
        </a:accent1>
        <a:accent2>
          <a:srgbClr val="46D9D9"/>
        </a:accent2>
        <a:accent3>
          <a:srgbClr val="FFFFFF"/>
        </a:accent3>
        <a:accent4>
          <a:srgbClr val="000000"/>
        </a:accent4>
        <a:accent5>
          <a:srgbClr val="CAFFFF"/>
        </a:accent5>
        <a:accent6>
          <a:srgbClr val="3FC4C4"/>
        </a:accent6>
        <a:hlink>
          <a:srgbClr val="008686"/>
        </a:hlink>
        <a:folHlink>
          <a:srgbClr val="1B4547"/>
        </a:folHlink>
      </a:clrScheme>
      <a:clrMap bg1="lt1" tx1="dk1" bg2="lt2" tx2="dk2" accent1="accent1" accent2="accent2" accent3="accent3" accent4="accent4" accent5="accent5" accent6="accent6" hlink="hlink" folHlink="folHlink"/>
    </a:extraClrScheme>
    <a:extraClrScheme>
      <a:clrScheme name="ind_0413_slide 6">
        <a:dk1>
          <a:srgbClr val="000000"/>
        </a:dk1>
        <a:lt1>
          <a:srgbClr val="FFFFFF"/>
        </a:lt1>
        <a:dk2>
          <a:srgbClr val="000000"/>
        </a:dk2>
        <a:lt2>
          <a:srgbClr val="7D7D7D"/>
        </a:lt2>
        <a:accent1>
          <a:srgbClr val="FFF45C"/>
        </a:accent1>
        <a:accent2>
          <a:srgbClr val="61FFFF"/>
        </a:accent2>
        <a:accent3>
          <a:srgbClr val="FFFFFF"/>
        </a:accent3>
        <a:accent4>
          <a:srgbClr val="000000"/>
        </a:accent4>
        <a:accent5>
          <a:srgbClr val="FFF8B5"/>
        </a:accent5>
        <a:accent6>
          <a:srgbClr val="57E7E7"/>
        </a:accent6>
        <a:hlink>
          <a:srgbClr val="005299"/>
        </a:hlink>
        <a:folHlink>
          <a:srgbClr val="998F00"/>
        </a:folHlink>
      </a:clrScheme>
      <a:clrMap bg1="lt1" tx1="dk1" bg2="lt2" tx2="dk2" accent1="accent1" accent2="accent2" accent3="accent3" accent4="accent4" accent5="accent5" accent6="accent6" hlink="hlink" folHlink="folHlink"/>
    </a:extraClrScheme>
    <a:extraClrScheme>
      <a:clrScheme name="ind_0413_slide 7">
        <a:dk1>
          <a:srgbClr val="000000"/>
        </a:dk1>
        <a:lt1>
          <a:srgbClr val="FFFFFF"/>
        </a:lt1>
        <a:dk2>
          <a:srgbClr val="000000"/>
        </a:dk2>
        <a:lt2>
          <a:srgbClr val="7D7D7D"/>
        </a:lt2>
        <a:accent1>
          <a:srgbClr val="8AFFFF"/>
        </a:accent1>
        <a:accent2>
          <a:srgbClr val="FFB255"/>
        </a:accent2>
        <a:accent3>
          <a:srgbClr val="FFFFFF"/>
        </a:accent3>
        <a:accent4>
          <a:srgbClr val="000000"/>
        </a:accent4>
        <a:accent5>
          <a:srgbClr val="C4FFFF"/>
        </a:accent5>
        <a:accent6>
          <a:srgbClr val="E7A14C"/>
        </a:accent6>
        <a:hlink>
          <a:srgbClr val="CE6584"/>
        </a:hlink>
        <a:folHlink>
          <a:srgbClr val="CE8263"/>
        </a:folHlink>
      </a:clrScheme>
      <a:clrMap bg1="lt1" tx1="dk1" bg2="lt2" tx2="dk2" accent1="accent1" accent2="accent2" accent3="accent3" accent4="accent4" accent5="accent5" accent6="accent6" hlink="hlink" folHlink="folHlink"/>
    </a:extraClrScheme>
    <a:extraClrScheme>
      <a:clrScheme name="ind_0413_slide 8">
        <a:dk1>
          <a:srgbClr val="000000"/>
        </a:dk1>
        <a:lt1>
          <a:srgbClr val="FFFFFF"/>
        </a:lt1>
        <a:dk2>
          <a:srgbClr val="000000"/>
        </a:dk2>
        <a:lt2>
          <a:srgbClr val="7D7D7D"/>
        </a:lt2>
        <a:accent1>
          <a:srgbClr val="70FFFF"/>
        </a:accent1>
        <a:accent2>
          <a:srgbClr val="FFF570"/>
        </a:accent2>
        <a:accent3>
          <a:srgbClr val="FFFFFF"/>
        </a:accent3>
        <a:accent4>
          <a:srgbClr val="000000"/>
        </a:accent4>
        <a:accent5>
          <a:srgbClr val="BBFFFF"/>
        </a:accent5>
        <a:accent6>
          <a:srgbClr val="E7DE65"/>
        </a:accent6>
        <a:hlink>
          <a:srgbClr val="4754FF"/>
        </a:hlink>
        <a:folHlink>
          <a:srgbClr val="FF632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1468</Words>
  <Application>Microsoft Office PowerPoint</Application>
  <PresentationFormat>On-screen Show (4:3)</PresentationFormat>
  <Paragraphs>121</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Tahoma</vt:lpstr>
      <vt:lpstr>Bodoni MT Black</vt:lpstr>
      <vt:lpstr>Wingdings</vt:lpstr>
      <vt:lpstr>ind_0413_slide</vt:lpstr>
      <vt:lpstr>INSTRUMEN EKONOMI UNTUK PENGELOLAAN LINGKUNGAN DAN PEMBANGUNAN BERKELANJUTAN</vt:lpstr>
      <vt:lpstr>PENDAHULUAN (1)</vt:lpstr>
      <vt:lpstr>PENDAHULUAN (2)</vt:lpstr>
      <vt:lpstr>PENDAHULUAN (3)</vt:lpstr>
      <vt:lpstr>PENDAHULUAN (4)</vt:lpstr>
      <vt:lpstr>PENDAHULUAN (5)</vt:lpstr>
      <vt:lpstr>PENDAHULUAN (6)</vt:lpstr>
      <vt:lpstr>KERANGKA ANALISIS SERTA PERANAN DAN CAKUPAN INSTRUMEN EKONOMI (1)</vt:lpstr>
      <vt:lpstr>KERANGKA ANALISIS SERTA PERANAN DAN CAKUPAN INSTRUMEN EKONOMI (2)</vt:lpstr>
      <vt:lpstr>FULL-COST PRICING (1)</vt:lpstr>
      <vt:lpstr>FULL-COST PRICING (2)</vt:lpstr>
      <vt:lpstr>FULL-COST PRICING (3)</vt:lpstr>
      <vt:lpstr>FULL-COST PRICING (4)</vt:lpstr>
      <vt:lpstr>FULL-COST PRICING (5)</vt:lpstr>
      <vt:lpstr>FULL-COST PRICING (6)</vt:lpstr>
      <vt:lpstr>INTERNALISASI BIAYA EKSTERNAL MELALUI INSTRUMEN EKONOMI (1)</vt:lpstr>
      <vt:lpstr>INTERNALISASI BIAYA EKSTERNAL MELALUI INSTRUMEN EKONOMI (2)</vt:lpstr>
      <vt:lpstr>INTERNALISASI BIAYA EKSTERNAL MELALUI INSTRUMEN EKONOMI (3)</vt:lpstr>
      <vt:lpstr>EFISIENSI, EFEKTIFITAS BIAYA DAN KEADILAN (1)</vt:lpstr>
      <vt:lpstr>EFISIENSI, EFEKTIFITAS BIAYA DAN KEADILAN (2)</vt:lpstr>
      <vt:lpstr>EFISIENSI, EFEKTIFITAS BIAYA DAN KEADILAN (3)</vt:lpstr>
      <vt:lpstr>INSTRUMEN EKONOMI SEBAGAI SUMBER PENERIMAAN </vt:lpstr>
      <vt:lpstr>Slide 23</vt:lpstr>
    </vt:vector>
  </TitlesOfParts>
  <Company>Dept. ESL IPB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INSTRUMEN EKONOMI UNTUK MANAJEMEN LINGKUNGAN DAN PEMBANGUNAN BERKELANJUTAN</dc:title>
  <dc:creator>Pini</dc:creator>
  <cp:lastModifiedBy>TOSHIBA</cp:lastModifiedBy>
  <cp:revision>71</cp:revision>
  <dcterms:created xsi:type="dcterms:W3CDTF">2009-04-23T02:44:12Z</dcterms:created>
  <dcterms:modified xsi:type="dcterms:W3CDTF">2012-04-18T23:08:54Z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7</vt:i4>
  </property>
</Properties>
</file>